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sldIdLst>
    <p:sldId id="256" r:id="rId2"/>
    <p:sldId id="306" r:id="rId3"/>
    <p:sldId id="308" r:id="rId4"/>
    <p:sldId id="309" r:id="rId5"/>
    <p:sldId id="310" r:id="rId6"/>
    <p:sldId id="312" r:id="rId7"/>
    <p:sldId id="313" r:id="rId8"/>
    <p:sldId id="314" r:id="rId9"/>
    <p:sldId id="316" r:id="rId10"/>
    <p:sldId id="317" r:id="rId11"/>
    <p:sldId id="318" r:id="rId12"/>
    <p:sldId id="315" r:id="rId13"/>
    <p:sldId id="321" r:id="rId14"/>
    <p:sldId id="335" r:id="rId15"/>
    <p:sldId id="322" r:id="rId16"/>
    <p:sldId id="323" r:id="rId17"/>
    <p:sldId id="324" r:id="rId18"/>
    <p:sldId id="325" r:id="rId19"/>
    <p:sldId id="326" r:id="rId20"/>
    <p:sldId id="334" r:id="rId21"/>
    <p:sldId id="327" r:id="rId22"/>
    <p:sldId id="328" r:id="rId23"/>
    <p:sldId id="330" r:id="rId24"/>
    <p:sldId id="329" r:id="rId25"/>
    <p:sldId id="332" r:id="rId26"/>
    <p:sldId id="319" r:id="rId2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887"/>
    <p:restoredTop sz="94674"/>
  </p:normalViewPr>
  <p:slideViewPr>
    <p:cSldViewPr snapToGrid="0" snapToObjects="1">
      <p:cViewPr varScale="1">
        <p:scale>
          <a:sx n="124" d="100"/>
          <a:sy n="124" d="100"/>
        </p:scale>
        <p:origin x="64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F32F1C-A509-984F-9E5B-E228248344CD}" type="datetimeFigureOut">
              <a:rPr kumimoji="1" lang="ko-KR" altLang="en-US" smtClean="0"/>
              <a:t>2023. 4. 17.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83281F-892B-614E-B792-481EB2F7C5B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24425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2023. 4. 17.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739254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2023. 4. 17.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477125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2023. 4. 17.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151409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2023. 4. 17.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16088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2023. 4. 17.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610846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2023. 4. 17.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245479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2023. 4. 17.</a:t>
            </a:fld>
            <a:endParaRPr kumimoji="1"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387680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2023. 4. 17.</a:t>
            </a:fld>
            <a:endParaRPr kumimoji="1"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50069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2023. 4. 17.</a:t>
            </a:fld>
            <a:endParaRPr kumimoji="1"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416338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2023. 4. 17.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16049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2023. 4. 17.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955205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CBEE32-551C-D044-9ECF-F871403689A5}" type="datetimeFigureOut">
              <a:rPr kumimoji="1" lang="ko-KR" altLang="en-US" smtClean="0"/>
              <a:t>2023. 4. 17.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168425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2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tiff"/><Relationship Id="rId7" Type="http://schemas.openxmlformats.org/officeDocument/2006/relationships/image" Target="../media/image1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1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2.tiff"/><Relationship Id="rId7" Type="http://schemas.openxmlformats.org/officeDocument/2006/relationships/image" Target="../media/image1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hyperlink" Target="http://cocoanlab.github.io/" TargetMode="External"/><Relationship Id="rId10" Type="http://schemas.openxmlformats.org/officeDocument/2006/relationships/image" Target="../media/image23.png"/><Relationship Id="rId4" Type="http://schemas.openxmlformats.org/officeDocument/2006/relationships/image" Target="../media/image3.png"/><Relationship Id="rId9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2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tiff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.tiff"/><Relationship Id="rId7" Type="http://schemas.openxmlformats.org/officeDocument/2006/relationships/image" Target="../media/image2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hyperlink" Target="http://cocoanlab.github.io/" TargetMode="External"/><Relationship Id="rId10" Type="http://schemas.openxmlformats.org/officeDocument/2006/relationships/image" Target="../media/image29.png"/><Relationship Id="rId4" Type="http://schemas.openxmlformats.org/officeDocument/2006/relationships/image" Target="../media/image3.png"/><Relationship Id="rId9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3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0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0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33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33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0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54117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69202" y="116699"/>
            <a:ext cx="288405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latin typeface="Seravek Light" charset="0"/>
                <a:ea typeface="Seravek Light" charset="0"/>
                <a:cs typeface="Seravek Light" charset="0"/>
              </a:rPr>
              <a:t>GBME </a:t>
            </a:r>
            <a:r>
              <a:rPr lang="ko-KR" altLang="en-US" sz="1600" dirty="0">
                <a:latin typeface="Seravek Light" charset="0"/>
                <a:ea typeface="Seravek Light" charset="0"/>
                <a:cs typeface="Seravek Light" charset="0"/>
              </a:rPr>
              <a:t>Probability and Statistics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9782467" y="102769"/>
            <a:ext cx="230150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600" dirty="0">
                <a:latin typeface="Seravek Light" charset="0"/>
                <a:ea typeface="Seravek Light" charset="0"/>
                <a:cs typeface="Seravek Light" charset="0"/>
              </a:rPr>
              <a:t>Lecture 14</a:t>
            </a:r>
            <a:endParaRPr lang="ko-KR" altLang="en-US" sz="16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675982" y="2120740"/>
            <a:ext cx="6840078" cy="23083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800" dirty="0">
                <a:solidFill>
                  <a:schemeClr val="accent6">
                    <a:lumMod val="75000"/>
                  </a:schemeClr>
                </a:solidFill>
                <a:latin typeface="Seravek Light" charset="0"/>
                <a:ea typeface="Seravek Light" charset="0"/>
                <a:cs typeface="Seravek Light" charset="0"/>
              </a:rPr>
              <a:t>Lecture 14</a:t>
            </a:r>
            <a:endParaRPr lang="en-US" altLang="ko-KR" sz="4800" dirty="0">
              <a:latin typeface="Seravek Light" charset="0"/>
              <a:ea typeface="Seravek Light" charset="0"/>
              <a:cs typeface="Seravek Light" charset="0"/>
            </a:endParaRPr>
          </a:p>
          <a:p>
            <a:pPr algn="ctr"/>
            <a:r>
              <a:rPr lang="en-US" altLang="ko-KR" sz="4800" dirty="0">
                <a:latin typeface="Seravek Light" charset="0"/>
                <a:ea typeface="Seravek Light" charset="0"/>
                <a:cs typeface="Seravek Light" charset="0"/>
              </a:rPr>
              <a:t>Sampling distribution and</a:t>
            </a:r>
          </a:p>
          <a:p>
            <a:pPr algn="ctr"/>
            <a:r>
              <a:rPr lang="en-US" altLang="ko-KR" sz="4800" dirty="0">
                <a:latin typeface="Seravek Light" charset="0"/>
                <a:ea typeface="Seravek Light" charset="0"/>
                <a:cs typeface="Seravek Light" charset="0"/>
              </a:rPr>
              <a:t>Central limit theorem</a:t>
            </a:r>
          </a:p>
        </p:txBody>
      </p:sp>
    </p:spTree>
    <p:extLst>
      <p:ext uri="{BB962C8B-B14F-4D97-AF65-F5344CB8AC3E}">
        <p14:creationId xmlns:p14="http://schemas.microsoft.com/office/powerpoint/2010/main" val="20555252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827662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Sampling distribution of a proportion: Normal model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14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91647" y="2147550"/>
            <a:ext cx="5808705" cy="31745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텍스트 상자 13"/>
              <p:cNvSpPr txBox="1"/>
              <p:nvPr/>
            </p:nvSpPr>
            <p:spPr>
              <a:xfrm>
                <a:off x="985533" y="799461"/>
                <a:ext cx="10506251" cy="9097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60000"/>
                  </a:lnSpc>
                  <a:spcAft>
                    <a:spcPts val="1200"/>
                  </a:spcAft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In our simulation, p = .71, n = 1000, SD =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altLang="ko-KR" i="1" smtClean="0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mr-IN" altLang="ko-KR" i="1" smtClean="0"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fPr>
                          <m:num>
                            <m:r>
                              <a:rPr lang="en-US" altLang="ko-KR" i="1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0.71 </m:t>
                            </m:r>
                            <m:r>
                              <a:rPr lang="en-US" altLang="ko-KR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× (1−0.71)</m:t>
                            </m:r>
                          </m:num>
                          <m:den>
                            <m:r>
                              <a:rPr lang="en-US" altLang="ko-KR" b="0" i="1" smtClean="0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1000</m:t>
                            </m:r>
                          </m:den>
                        </m:f>
                      </m:e>
                    </m:rad>
                    <m:r>
                      <a:rPr lang="en-US" altLang="ko-KR" b="0" i="0" smtClean="0">
                        <a:latin typeface="Cambria Math" charset="0"/>
                        <a:ea typeface="Seravek Light" charset="0"/>
                        <a:cs typeface="Seravek Light" charset="0"/>
                      </a:rPr>
                      <m:t> </m:t>
                    </m:r>
                  </m:oMath>
                </a14:m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= </a:t>
                </a:r>
                <a:r>
                  <a:rPr lang="is-IS" altLang="ko-KR" dirty="0">
                    <a:latin typeface="Seravek Light" charset="0"/>
                    <a:ea typeface="Seravek Light" charset="0"/>
                    <a:cs typeface="Seravek Light" charset="0"/>
                  </a:rPr>
                  <a:t>0.0143</a:t>
                </a:r>
                <a:endParaRPr lang="en-US" altLang="ko-KR" dirty="0">
                  <a:latin typeface="Seravek Light" charset="0"/>
                  <a:ea typeface="Seravek Light" charset="0"/>
                  <a:cs typeface="Seravek Light" charset="0"/>
                </a:endParaRPr>
              </a:p>
            </p:txBody>
          </p:sp>
        </mc:Choice>
        <mc:Fallback xmlns="">
          <p:sp>
            <p:nvSpPr>
              <p:cNvPr id="14" name="텍스트 상자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5533" y="799461"/>
                <a:ext cx="10506251" cy="909736"/>
              </a:xfrm>
              <a:prstGeom prst="rect">
                <a:avLst/>
              </a:prstGeom>
              <a:blipFill rotWithShape="0">
                <a:blip r:embed="rId7"/>
                <a:stretch>
                  <a:fillRect l="-40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12203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827662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Sampling distribution of a proportion: Normal model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14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3321" y="1013254"/>
            <a:ext cx="8337620" cy="316221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86FBD71-E9BD-5543-85A4-77BC8E9233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63428" y="1367954"/>
            <a:ext cx="5701277" cy="332623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529398F1-5B69-6946-8453-AC9E5B0BCB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2289" y="4817019"/>
            <a:ext cx="7823660" cy="1231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701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372890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Population distribution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14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3" name="텍스트 상자 12"/>
          <p:cNvSpPr txBox="1"/>
          <p:nvPr/>
        </p:nvSpPr>
        <p:spPr>
          <a:xfrm>
            <a:off x="923749" y="1004090"/>
            <a:ext cx="5659931" cy="41082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60000"/>
              </a:lnSpc>
              <a:spcAft>
                <a:spcPts val="2000"/>
              </a:spcAft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The </a:t>
            </a:r>
            <a:r>
              <a:rPr lang="en-US" altLang="ko-KR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population distribution 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is the probability model derived from information on all members of the population</a:t>
            </a:r>
            <a:r>
              <a:rPr lang="en-US" altLang="ko-KR">
                <a:latin typeface="Seravek Light" charset="0"/>
                <a:ea typeface="Seravek Light" charset="0"/>
                <a:cs typeface="Seravek Light" charset="0"/>
              </a:rPr>
              <a:t>. </a:t>
            </a: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285750" indent="-285750">
              <a:lnSpc>
                <a:spcPct val="160000"/>
              </a:lnSpc>
              <a:spcAft>
                <a:spcPts val="2000"/>
              </a:spcAft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Any individual chosen at random from this population will follow the same probability model.</a:t>
            </a:r>
          </a:p>
          <a:p>
            <a:pPr marL="285750" indent="-285750">
              <a:lnSpc>
                <a:spcPct val="160000"/>
              </a:lnSpc>
              <a:spcAft>
                <a:spcPts val="2000"/>
              </a:spcAft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In the example of approval rating, the </a:t>
            </a:r>
            <a:r>
              <a:rPr lang="en-US" altLang="ko-KR" b="1" dirty="0">
                <a:latin typeface="Seravek Light" charset="0"/>
                <a:ea typeface="Seravek Light" charset="0"/>
                <a:cs typeface="Seravek Light" charset="0"/>
              </a:rPr>
              <a:t>population distribution 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is the distribution of Yes’s and No’s in the population, and is described by the parameter </a:t>
            </a:r>
            <a:r>
              <a:rPr lang="en-US" altLang="ko-KR" i="1" dirty="0">
                <a:latin typeface="Seravek Light" charset="0"/>
                <a:ea typeface="Seravek Light" charset="0"/>
                <a:cs typeface="Seravek Light" charset="0"/>
              </a:rPr>
              <a:t>p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.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87798" y="1004090"/>
            <a:ext cx="4962242" cy="4999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340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104230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latin typeface="Seravek" charset="0"/>
                <a:ea typeface="Seravek" charset="0"/>
                <a:cs typeface="Seravek" charset="0"/>
              </a:rPr>
              <a:t>When does the Normal model work </a:t>
            </a:r>
            <a:r>
              <a:rPr lang="en-US" altLang="ko-KR" sz="2400">
                <a:latin typeface="Seravek" charset="0"/>
                <a:ea typeface="Seravek" charset="0"/>
                <a:cs typeface="Seravek" charset="0"/>
              </a:rPr>
              <a:t>for sampling distribution of a </a:t>
            </a:r>
            <a:r>
              <a:rPr lang="en-US" altLang="ko-KR" sz="2400" dirty="0">
                <a:latin typeface="Seravek" charset="0"/>
                <a:ea typeface="Seravek" charset="0"/>
                <a:cs typeface="Seravek" charset="0"/>
              </a:rPr>
              <a:t>proportion? </a:t>
            </a:r>
            <a:endParaRPr lang="ko-KR" altLang="en-US" sz="24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4" name="텍스트 상자 13"/>
          <p:cNvSpPr txBox="1"/>
          <p:nvPr/>
        </p:nvSpPr>
        <p:spPr>
          <a:xfrm>
            <a:off x="1140325" y="879451"/>
            <a:ext cx="437079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Sampling distribution </a:t>
            </a:r>
          </a:p>
          <a:p>
            <a:pPr lvl="2">
              <a:lnSpc>
                <a:spcPct val="150000"/>
              </a:lnSpc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with sample size </a:t>
            </a:r>
            <a:r>
              <a:rPr lang="en-US" altLang="ko-KR" i="1" dirty="0">
                <a:latin typeface="Seravek Light" charset="0"/>
                <a:ea typeface="Seravek Light" charset="0"/>
                <a:cs typeface="Seravek Light" charset="0"/>
              </a:rPr>
              <a:t>n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 = 2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Sampling distribution when p = 0.001 </a:t>
            </a:r>
          </a:p>
          <a:p>
            <a:pPr lvl="2">
              <a:lnSpc>
                <a:spcPct val="150000"/>
              </a:lnSpc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with sample size </a:t>
            </a:r>
            <a:r>
              <a:rPr lang="en-US" altLang="ko-KR" i="1" dirty="0">
                <a:latin typeface="Seravek Light" charset="0"/>
                <a:ea typeface="Seravek Light" charset="0"/>
                <a:cs typeface="Seravek Light" charset="0"/>
              </a:rPr>
              <a:t>n 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= 1000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11115" y="879451"/>
            <a:ext cx="2740068" cy="278408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11115" y="3797159"/>
            <a:ext cx="3257231" cy="2767466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784481B7-946A-3340-8C4F-C8C1739E4BAB}"/>
              </a:ext>
            </a:extLst>
          </p:cNvPr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14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6991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104230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latin typeface="Seravek" charset="0"/>
                <a:ea typeface="Seravek" charset="0"/>
                <a:cs typeface="Seravek" charset="0"/>
              </a:rPr>
              <a:t>When does the Normal model work </a:t>
            </a:r>
            <a:r>
              <a:rPr lang="en-US" altLang="ko-KR" sz="2400">
                <a:latin typeface="Seravek" charset="0"/>
                <a:ea typeface="Seravek" charset="0"/>
                <a:cs typeface="Seravek" charset="0"/>
              </a:rPr>
              <a:t>for sampling distribution of a </a:t>
            </a:r>
            <a:r>
              <a:rPr lang="en-US" altLang="ko-KR" sz="2400" dirty="0">
                <a:latin typeface="Seravek" charset="0"/>
                <a:ea typeface="Seravek" charset="0"/>
                <a:cs typeface="Seravek" charset="0"/>
              </a:rPr>
              <a:t>proportion? </a:t>
            </a:r>
            <a:endParaRPr lang="ko-KR" altLang="en-US" sz="24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06DFB37-882C-7647-9B63-89B886ED6A78}"/>
              </a:ext>
            </a:extLst>
          </p:cNvPr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14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7027ECA-29B6-9344-B23C-63CEED2F12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17074" y="1457192"/>
            <a:ext cx="8405220" cy="47290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텍스트 상자 13">
            <a:extLst>
              <a:ext uri="{FF2B5EF4-FFF2-40B4-BE49-F238E27FC236}">
                <a16:creationId xmlns:a16="http://schemas.microsoft.com/office/drawing/2014/main" id="{C21E64B0-F166-4040-8015-EDBDD0884CD9}"/>
              </a:ext>
            </a:extLst>
          </p:cNvPr>
          <p:cNvSpPr txBox="1"/>
          <p:nvPr/>
        </p:nvSpPr>
        <p:spPr>
          <a:xfrm>
            <a:off x="1140325" y="879451"/>
            <a:ext cx="4370790" cy="467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Remember…</a:t>
            </a:r>
          </a:p>
        </p:txBody>
      </p:sp>
    </p:spTree>
    <p:extLst>
      <p:ext uri="{BB962C8B-B14F-4D97-AF65-F5344CB8AC3E}">
        <p14:creationId xmlns:p14="http://schemas.microsoft.com/office/powerpoint/2010/main" val="38459351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458734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Assumptions and Conditions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4" name="텍스트 상자 13"/>
          <p:cNvSpPr txBox="1"/>
          <p:nvPr/>
        </p:nvSpPr>
        <p:spPr>
          <a:xfrm>
            <a:off x="1097902" y="786413"/>
            <a:ext cx="9749348" cy="54534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altLang="ko-KR" b="1" dirty="0">
                <a:latin typeface="Seravek Light" charset="0"/>
                <a:ea typeface="Seravek Light" charset="0"/>
                <a:cs typeface="Seravek Light" charset="0"/>
              </a:rPr>
              <a:t>Independence Assumption: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 The individuals in the samples must be independent of each other. </a:t>
            </a:r>
          </a:p>
          <a:p>
            <a:pPr marL="742950" lvl="1" indent="-285750">
              <a:lnSpc>
                <a:spcPct val="15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We can’t know if this assumption is true or not for sure, but we can check the following </a:t>
            </a:r>
            <a:r>
              <a:rPr lang="en-US" altLang="ko-KR" b="1" i="1" dirty="0">
                <a:latin typeface="Seravek Light" charset="0"/>
                <a:ea typeface="Seravek Light" charset="0"/>
                <a:cs typeface="Seravek Light" charset="0"/>
              </a:rPr>
              <a:t>conditions 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that provide information about the assumption.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altLang="ko-KR" b="1" dirty="0">
                <a:latin typeface="Seravek Light" charset="0"/>
                <a:ea typeface="Seravek Light" charset="0"/>
                <a:cs typeface="Seravek Light" charset="0"/>
              </a:rPr>
              <a:t>Conditions: </a:t>
            </a:r>
          </a:p>
          <a:p>
            <a:pPr marL="742950" lvl="1" indent="-285750">
              <a:lnSpc>
                <a:spcPct val="150000"/>
              </a:lnSpc>
              <a:buFont typeface="Arial" charset="0"/>
              <a:buChar char="•"/>
            </a:pPr>
            <a:r>
              <a:rPr lang="en-US" altLang="ko-KR" b="1" dirty="0">
                <a:latin typeface="Seravek Light" charset="0"/>
                <a:ea typeface="Seravek Light" charset="0"/>
                <a:cs typeface="Seravek Light" charset="0"/>
              </a:rPr>
              <a:t>Randomization Condition: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 random assignment (experiment), random sampling (survey)</a:t>
            </a:r>
          </a:p>
          <a:p>
            <a:pPr marL="742950" lvl="1" indent="-285750">
              <a:lnSpc>
                <a:spcPct val="150000"/>
              </a:lnSpc>
              <a:buFont typeface="Arial" charset="0"/>
              <a:buChar char="•"/>
            </a:pPr>
            <a:r>
              <a:rPr lang="en-US" altLang="ko-KR" b="1" dirty="0">
                <a:latin typeface="Seravek Light" charset="0"/>
                <a:ea typeface="Seravek Light" charset="0"/>
                <a:cs typeface="Seravek Light" charset="0"/>
              </a:rPr>
              <a:t>10% Condition: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 The sample size, </a:t>
            </a:r>
            <a:r>
              <a:rPr lang="en-US" altLang="ko-KR" i="1" dirty="0">
                <a:latin typeface="Seravek Light" charset="0"/>
                <a:ea typeface="Seravek Light" charset="0"/>
                <a:cs typeface="Seravek Light" charset="0"/>
              </a:rPr>
              <a:t>n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, must be no larger than 10% of the population. If you sample more than about 10% of the population, the remaining individuals are no longer truly independent of each other. The sampling distribution will have a smaller standard deviation.</a:t>
            </a:r>
          </a:p>
          <a:p>
            <a:pPr marL="742950" lvl="1" indent="-285750">
              <a:lnSpc>
                <a:spcPct val="150000"/>
              </a:lnSpc>
              <a:buFont typeface="Arial" charset="0"/>
              <a:buChar char="•"/>
            </a:pPr>
            <a:r>
              <a:rPr lang="en-US" altLang="ko-KR" b="1" dirty="0">
                <a:latin typeface="Seravek Light" charset="0"/>
                <a:ea typeface="Seravek Light" charset="0"/>
                <a:cs typeface="Seravek Light" charset="0"/>
              </a:rPr>
              <a:t>Success/Failure Condition: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 The sample size has to be big enough so that we expect at least 10 successes and at least 10 failures (</a:t>
            </a:r>
            <a:r>
              <a:rPr lang="en-US" altLang="ko-KR" i="1" dirty="0">
                <a:latin typeface="Seravek Light" charset="0"/>
                <a:ea typeface="Seravek Light" charset="0"/>
                <a:cs typeface="Seravek Light" charset="0"/>
              </a:rPr>
              <a:t>np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 and </a:t>
            </a:r>
            <a:r>
              <a:rPr lang="en-US" altLang="ko-KR" i="1" dirty="0">
                <a:latin typeface="Seravek Light" charset="0"/>
                <a:ea typeface="Seravek Light" charset="0"/>
                <a:cs typeface="Seravek Light" charset="0"/>
              </a:rPr>
              <a:t>nq 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should be &gt; 10)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11CA47B-B7EB-4641-AF81-DB46D92B8A3D}"/>
              </a:ext>
            </a:extLst>
          </p:cNvPr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14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0358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 bldLvl="2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508344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Sampling distribution of a </a:t>
            </a:r>
            <a:r>
              <a:rPr lang="en-US" altLang="ko-KR" sz="2800" dirty="0">
                <a:solidFill>
                  <a:srgbClr val="C00000"/>
                </a:solidFill>
                <a:latin typeface="Seravek" charset="0"/>
                <a:ea typeface="Seravek" charset="0"/>
                <a:cs typeface="Seravek" charset="0"/>
              </a:rPr>
              <a:t>Mean</a:t>
            </a:r>
            <a:endParaRPr lang="ko-KR" altLang="en-US" sz="2800" dirty="0">
              <a:solidFill>
                <a:srgbClr val="C00000"/>
              </a:solidFill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4" name="텍스트 상자 13"/>
          <p:cNvSpPr txBox="1"/>
          <p:nvPr/>
        </p:nvSpPr>
        <p:spPr>
          <a:xfrm>
            <a:off x="1140325" y="879451"/>
            <a:ext cx="9749348" cy="887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A simple simulation: If we toss one fair die 10,000 times, what should the histogram of the numbers on the face of the die look like? 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14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0325" y="2034886"/>
            <a:ext cx="2943513" cy="179932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33586" y="2034886"/>
            <a:ext cx="3012787" cy="1863293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58934" y="2034886"/>
            <a:ext cx="2663360" cy="1799327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40428" y="4061381"/>
            <a:ext cx="3878484" cy="2386146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56872" y="4061381"/>
            <a:ext cx="3853304" cy="2386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065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508344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Sampling distribution of a </a:t>
            </a:r>
            <a:r>
              <a:rPr lang="en-US" altLang="ko-KR" sz="2800" dirty="0">
                <a:solidFill>
                  <a:srgbClr val="C00000"/>
                </a:solidFill>
                <a:latin typeface="Seravek" charset="0"/>
                <a:ea typeface="Seravek" charset="0"/>
                <a:cs typeface="Seravek" charset="0"/>
              </a:rPr>
              <a:t>Mean</a:t>
            </a:r>
            <a:endParaRPr lang="ko-KR" altLang="en-US" sz="2800" dirty="0">
              <a:solidFill>
                <a:srgbClr val="C00000"/>
              </a:solidFill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14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40428" y="4061381"/>
            <a:ext cx="3878484" cy="2386146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56872" y="4061381"/>
            <a:ext cx="3853304" cy="2386146"/>
          </a:xfrm>
          <a:prstGeom prst="rect">
            <a:avLst/>
          </a:prstGeom>
        </p:spPr>
      </p:pic>
      <p:sp>
        <p:nvSpPr>
          <p:cNvPr id="14" name="텍스트 상자 13"/>
          <p:cNvSpPr txBox="1"/>
          <p:nvPr/>
        </p:nvSpPr>
        <p:spPr>
          <a:xfrm>
            <a:off x="1140325" y="879451"/>
            <a:ext cx="9749348" cy="216982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A simple simulation: If we toss one fair die 10,000 times, what should the histogram of the numbers on the face of the die look like? 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Sample size (=number of dice) gets larger, each sample average is more likely to be close to the population mean. 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And we see the Normal shape clearly, and the spread becomes smaller. </a:t>
            </a:r>
          </a:p>
        </p:txBody>
      </p:sp>
    </p:spTree>
    <p:extLst>
      <p:ext uri="{BB962C8B-B14F-4D97-AF65-F5344CB8AC3E}">
        <p14:creationId xmlns:p14="http://schemas.microsoft.com/office/powerpoint/2010/main" val="1966810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36175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solidFill>
                  <a:srgbClr val="C00000"/>
                </a:solidFill>
                <a:latin typeface="Seravek" charset="0"/>
                <a:ea typeface="Seravek" charset="0"/>
                <a:cs typeface="Seravek" charset="0"/>
              </a:rPr>
              <a:t>Central Limit Theorem</a:t>
            </a:r>
            <a:endParaRPr lang="ko-KR" altLang="en-US" sz="2800" dirty="0">
              <a:solidFill>
                <a:srgbClr val="C00000"/>
              </a:solidFill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14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4" name="텍스트 상자 13"/>
          <p:cNvSpPr txBox="1"/>
          <p:nvPr/>
        </p:nvSpPr>
        <p:spPr>
          <a:xfrm>
            <a:off x="1140324" y="879451"/>
            <a:ext cx="10320849" cy="444929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What we saw with dice simulation is true for means for repeated samples for almost every situation.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altLang="ko-KR" b="1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Central Limit Theorem: </a:t>
            </a:r>
          </a:p>
          <a:p>
            <a:pPr marL="742950" lvl="1" indent="-285750">
              <a:lnSpc>
                <a:spcPct val="15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Definition: The mean of a random sample is a random variable whose sampling distribution can be approximated by a Normal model. The larger the sample, the better the approximation will be. </a:t>
            </a:r>
          </a:p>
          <a:p>
            <a:pPr marL="742950" lvl="1" indent="-285750">
              <a:lnSpc>
                <a:spcPct val="150000"/>
              </a:lnSpc>
              <a:buFont typeface="Arial" charset="0"/>
              <a:buChar char="•"/>
            </a:pPr>
            <a:endParaRPr lang="en-US" altLang="ko-KR" sz="1050" dirty="0">
              <a:latin typeface="Seravek Light" charset="0"/>
              <a:ea typeface="Seravek Light" charset="0"/>
              <a:cs typeface="Seravek Light" charset="0"/>
            </a:endParaRPr>
          </a:p>
          <a:p>
            <a:pPr marL="742950" lvl="1" indent="-285750">
              <a:lnSpc>
                <a:spcPct val="15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Only assumption: the </a:t>
            </a:r>
            <a:r>
              <a:rPr lang="en-US" altLang="ko-KR" i="1" dirty="0">
                <a:latin typeface="Seravek Light" charset="0"/>
                <a:ea typeface="Seravek Light" charset="0"/>
                <a:cs typeface="Seravek Light" charset="0"/>
              </a:rPr>
              <a:t>independence 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assumption</a:t>
            </a:r>
          </a:p>
          <a:p>
            <a:pPr marL="742950" lvl="1" indent="-285750">
              <a:lnSpc>
                <a:spcPct val="150000"/>
              </a:lnSpc>
              <a:buFont typeface="Arial" charset="0"/>
              <a:buChar char="•"/>
            </a:pPr>
            <a:r>
              <a:rPr lang="en-US" altLang="ko-KR" b="1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This works no matter how the data are distributed.</a:t>
            </a:r>
          </a:p>
          <a:p>
            <a:pPr marL="742950" lvl="1" indent="-285750">
              <a:lnSpc>
                <a:spcPct val="15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This is proved by Pierre-Simon Laplace in 1810</a:t>
            </a:r>
          </a:p>
          <a:p>
            <a:pPr marL="742950" lvl="1" indent="-285750">
              <a:lnSpc>
                <a:spcPct val="15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This is one of the most fundamental theorem of Statistics. </a:t>
            </a:r>
          </a:p>
          <a:p>
            <a:pPr marL="742950" lvl="1" indent="-285750">
              <a:lnSpc>
                <a:spcPct val="15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65770" y="3235606"/>
            <a:ext cx="2482974" cy="31900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84482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uiExpand="1" build="p" bldLvl="2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36175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solidFill>
                  <a:srgbClr val="C00000"/>
                </a:solidFill>
                <a:latin typeface="Seravek" charset="0"/>
                <a:ea typeface="Seravek" charset="0"/>
                <a:cs typeface="Seravek" charset="0"/>
              </a:rPr>
              <a:t>Central Limit Theorem</a:t>
            </a:r>
            <a:endParaRPr lang="ko-KR" altLang="en-US" sz="2800" dirty="0">
              <a:solidFill>
                <a:srgbClr val="C00000"/>
              </a:solidFill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14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4" name="텍스트 상자 13"/>
          <p:cNvSpPr txBox="1"/>
          <p:nvPr/>
        </p:nvSpPr>
        <p:spPr>
          <a:xfrm>
            <a:off x="1140324" y="879451"/>
            <a:ext cx="10040293" cy="133882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Important fact: </a:t>
            </a:r>
            <a:r>
              <a:rPr lang="en-US" altLang="ko-KR" b="1" i="1" dirty="0">
                <a:solidFill>
                  <a:schemeClr val="accent2"/>
                </a:solidFill>
                <a:latin typeface="Seravek Light" charset="0"/>
                <a:ea typeface="Seravek Light" charset="0"/>
                <a:cs typeface="Seravek Light" charset="0"/>
              </a:rPr>
              <a:t>it works regardless of the shape of the population distribution!  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Even if we sample from a skewed or bimodal population...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Example: the CEO compensation data:</a:t>
            </a:r>
          </a:p>
        </p:txBody>
      </p:sp>
      <p:grpSp>
        <p:nvGrpSpPr>
          <p:cNvPr id="21" name="그룹 20"/>
          <p:cNvGrpSpPr/>
          <p:nvPr/>
        </p:nvGrpSpPr>
        <p:grpSpPr>
          <a:xfrm>
            <a:off x="4238933" y="2156657"/>
            <a:ext cx="3887503" cy="2145499"/>
            <a:chOff x="4238933" y="2156657"/>
            <a:chExt cx="3887503" cy="2145499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238933" y="2156657"/>
              <a:ext cx="3553690" cy="2145499"/>
            </a:xfrm>
            <a:prstGeom prst="rect">
              <a:avLst/>
            </a:prstGeom>
          </p:spPr>
        </p:pic>
        <p:sp>
          <p:nvSpPr>
            <p:cNvPr id="17" name="텍스트 상자 16"/>
            <p:cNvSpPr txBox="1"/>
            <p:nvPr/>
          </p:nvSpPr>
          <p:spPr>
            <a:xfrm>
              <a:off x="5765725" y="2398068"/>
              <a:ext cx="2360711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600" dirty="0">
                  <a:latin typeface="Seravek Light" charset="0"/>
                  <a:ea typeface="Seravek Light" charset="0"/>
                  <a:cs typeface="Seravek Light" charset="0"/>
                </a:rPr>
                <a:t>1000 samples with </a:t>
              </a:r>
              <a:r>
                <a:rPr kumimoji="1" lang="en-US" altLang="ko-KR" sz="1600" i="1" dirty="0">
                  <a:latin typeface="Seravek Light" charset="0"/>
                  <a:ea typeface="Seravek Light" charset="0"/>
                  <a:cs typeface="Seravek Light" charset="0"/>
                </a:rPr>
                <a:t>n</a:t>
              </a:r>
              <a:r>
                <a:rPr kumimoji="1" lang="en-US" altLang="ko-KR" sz="1600" dirty="0">
                  <a:latin typeface="Seravek Light" charset="0"/>
                  <a:ea typeface="Seravek Light" charset="0"/>
                  <a:cs typeface="Seravek Light" charset="0"/>
                </a:rPr>
                <a:t> = 10</a:t>
              </a:r>
            </a:p>
            <a:p>
              <a:pPr algn="ctr"/>
              <a:r>
                <a:rPr kumimoji="1" lang="en-US" altLang="ko-KR" sz="1400" dirty="0">
                  <a:latin typeface="Seravek Light" charset="0"/>
                  <a:ea typeface="Seravek Light" charset="0"/>
                  <a:cs typeface="Seravek Light" charset="0"/>
                </a:rPr>
                <a:t>(</a:t>
              </a:r>
              <a:r>
                <a:rPr kumimoji="1" lang="en-US" altLang="ko-KR" sz="1400" dirty="0">
                  <a:solidFill>
                    <a:srgbClr val="C00000"/>
                  </a:solidFill>
                  <a:latin typeface="Seravek Light" charset="0"/>
                  <a:ea typeface="Seravek Light" charset="0"/>
                  <a:cs typeface="Seravek Light" charset="0"/>
                </a:rPr>
                <a:t>sampling </a:t>
              </a:r>
              <a:r>
                <a:rPr kumimoji="1" lang="en-US" altLang="ko-KR" sz="1400" dirty="0">
                  <a:latin typeface="Seravek Light" charset="0"/>
                  <a:ea typeface="Seravek Light" charset="0"/>
                  <a:cs typeface="Seravek Light" charset="0"/>
                </a:rPr>
                <a:t>distribution)</a:t>
              </a:r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8018583" y="2156657"/>
            <a:ext cx="3626853" cy="2173516"/>
            <a:chOff x="8018583" y="2156657"/>
            <a:chExt cx="3626853" cy="2173516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018583" y="2156657"/>
              <a:ext cx="3626853" cy="2173516"/>
            </a:xfrm>
            <a:prstGeom prst="rect">
              <a:avLst/>
            </a:prstGeom>
          </p:spPr>
        </p:pic>
        <p:sp>
          <p:nvSpPr>
            <p:cNvPr id="18" name="텍스트 상자 17"/>
            <p:cNvSpPr txBox="1"/>
            <p:nvPr/>
          </p:nvSpPr>
          <p:spPr>
            <a:xfrm>
              <a:off x="10591289" y="2398068"/>
              <a:ext cx="73609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600" i="1" dirty="0">
                  <a:latin typeface="Seravek Light" charset="0"/>
                  <a:ea typeface="Seravek Light" charset="0"/>
                  <a:cs typeface="Seravek Light" charset="0"/>
                </a:rPr>
                <a:t>n</a:t>
              </a:r>
              <a:r>
                <a:rPr kumimoji="1" lang="en-US" altLang="ko-KR" sz="1600" dirty="0">
                  <a:latin typeface="Seravek Light" charset="0"/>
                  <a:ea typeface="Seravek Light" charset="0"/>
                  <a:cs typeface="Seravek Light" charset="0"/>
                </a:rPr>
                <a:t> = 50</a:t>
              </a:r>
              <a:endParaRPr kumimoji="1" lang="ko-KR" altLang="en-US" sz="1600" dirty="0">
                <a:latin typeface="Seravek Light" charset="0"/>
                <a:ea typeface="Seravek Light" charset="0"/>
                <a:cs typeface="Seravek Light" charset="0"/>
              </a:endParaRPr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1902442" y="4454189"/>
            <a:ext cx="3863283" cy="2345160"/>
            <a:chOff x="1902442" y="4454189"/>
            <a:chExt cx="3863283" cy="2345160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902442" y="4454189"/>
              <a:ext cx="3863283" cy="2345160"/>
            </a:xfrm>
            <a:prstGeom prst="rect">
              <a:avLst/>
            </a:prstGeom>
          </p:spPr>
        </p:pic>
        <p:sp>
          <p:nvSpPr>
            <p:cNvPr id="19" name="텍스트 상자 18"/>
            <p:cNvSpPr txBox="1"/>
            <p:nvPr/>
          </p:nvSpPr>
          <p:spPr>
            <a:xfrm>
              <a:off x="4796528" y="4826077"/>
              <a:ext cx="81945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600" i="1" dirty="0">
                  <a:latin typeface="Seravek Light" charset="0"/>
                  <a:ea typeface="Seravek Light" charset="0"/>
                  <a:cs typeface="Seravek Light" charset="0"/>
                </a:rPr>
                <a:t>n</a:t>
              </a:r>
              <a:r>
                <a:rPr kumimoji="1" lang="en-US" altLang="ko-KR" sz="1600" dirty="0">
                  <a:latin typeface="Seravek Light" charset="0"/>
                  <a:ea typeface="Seravek Light" charset="0"/>
                  <a:cs typeface="Seravek Light" charset="0"/>
                </a:rPr>
                <a:t> </a:t>
              </a:r>
              <a:r>
                <a:rPr kumimoji="1" lang="en-US" altLang="ko-KR" sz="1600">
                  <a:latin typeface="Seravek Light" charset="0"/>
                  <a:ea typeface="Seravek Light" charset="0"/>
                  <a:cs typeface="Seravek Light" charset="0"/>
                </a:rPr>
                <a:t>= 100</a:t>
              </a:r>
              <a:endParaRPr kumimoji="1" lang="ko-KR" altLang="en-US" sz="1600" dirty="0">
                <a:latin typeface="Seravek Light" charset="0"/>
                <a:ea typeface="Seravek Light" charset="0"/>
                <a:cs typeface="Seravek Light" charset="0"/>
              </a:endParaRPr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6160470" y="4459883"/>
            <a:ext cx="3932170" cy="2339466"/>
            <a:chOff x="6160470" y="4459883"/>
            <a:chExt cx="3932170" cy="2339466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160470" y="4459883"/>
              <a:ext cx="3932170" cy="2339466"/>
            </a:xfrm>
            <a:prstGeom prst="rect">
              <a:avLst/>
            </a:prstGeom>
          </p:spPr>
        </p:pic>
        <p:sp>
          <p:nvSpPr>
            <p:cNvPr id="20" name="텍스트 상자 19"/>
            <p:cNvSpPr txBox="1"/>
            <p:nvPr/>
          </p:nvSpPr>
          <p:spPr>
            <a:xfrm>
              <a:off x="9198810" y="4826077"/>
              <a:ext cx="84471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600" i="1" dirty="0">
                  <a:latin typeface="Seravek Light" charset="0"/>
                  <a:ea typeface="Seravek Light" charset="0"/>
                  <a:cs typeface="Seravek Light" charset="0"/>
                </a:rPr>
                <a:t>n</a:t>
              </a:r>
              <a:r>
                <a:rPr kumimoji="1" lang="en-US" altLang="ko-KR" sz="1600" dirty="0">
                  <a:latin typeface="Seravek Light" charset="0"/>
                  <a:ea typeface="Seravek Light" charset="0"/>
                  <a:cs typeface="Seravek Light" charset="0"/>
                </a:rPr>
                <a:t> = 200</a:t>
              </a:r>
              <a:endParaRPr kumimoji="1" lang="ko-KR" altLang="en-US" sz="1600" dirty="0">
                <a:latin typeface="Seravek Light" charset="0"/>
                <a:ea typeface="Seravek Light" charset="0"/>
                <a:cs typeface="Seravek Light" charset="0"/>
              </a:endParaRPr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519546" y="2299944"/>
            <a:ext cx="3792682" cy="2072580"/>
            <a:chOff x="519546" y="2299944"/>
            <a:chExt cx="3792682" cy="2072580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19546" y="2299944"/>
              <a:ext cx="3792682" cy="2072580"/>
            </a:xfrm>
            <a:prstGeom prst="rect">
              <a:avLst/>
            </a:prstGeom>
          </p:spPr>
        </p:pic>
        <p:sp>
          <p:nvSpPr>
            <p:cNvPr id="23" name="텍스트 상자 22"/>
            <p:cNvSpPr txBox="1"/>
            <p:nvPr/>
          </p:nvSpPr>
          <p:spPr>
            <a:xfrm>
              <a:off x="1801314" y="2398068"/>
              <a:ext cx="2354491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R" sz="1600" dirty="0">
                  <a:latin typeface="Seravek Light" charset="0"/>
                  <a:ea typeface="Seravek Light" charset="0"/>
                  <a:cs typeface="Seravek Light" charset="0"/>
                </a:rPr>
                <a:t>Original data distribution</a:t>
              </a:r>
            </a:p>
            <a:p>
              <a:pPr algn="ctr"/>
              <a:r>
                <a:rPr kumimoji="1" lang="en-US" altLang="ko-KR" sz="1400" dirty="0">
                  <a:latin typeface="Seravek Light" charset="0"/>
                  <a:ea typeface="Seravek Light" charset="0"/>
                  <a:cs typeface="Seravek Light" charset="0"/>
                </a:rPr>
                <a:t>(</a:t>
              </a:r>
              <a:r>
                <a:rPr kumimoji="1" lang="en-US" altLang="ko-KR" sz="1400" dirty="0">
                  <a:solidFill>
                    <a:schemeClr val="accent2"/>
                  </a:solidFill>
                  <a:latin typeface="Seravek Light" charset="0"/>
                  <a:ea typeface="Seravek Light" charset="0"/>
                  <a:cs typeface="Seravek Light" charset="0"/>
                </a:rPr>
                <a:t>sample </a:t>
              </a:r>
              <a:r>
                <a:rPr kumimoji="1" lang="en-US" altLang="ko-KR" sz="1400" dirty="0">
                  <a:latin typeface="Seravek Light" charset="0"/>
                  <a:ea typeface="Seravek Light" charset="0"/>
                  <a:cs typeface="Seravek Light" charset="0"/>
                </a:rPr>
                <a:t>distribution)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62956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331417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Statistical inference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14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6" name="텍스트 상자 15"/>
          <p:cNvSpPr txBox="1"/>
          <p:nvPr/>
        </p:nvSpPr>
        <p:spPr>
          <a:xfrm>
            <a:off x="701042" y="1079527"/>
            <a:ext cx="10789915" cy="4476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The goals of </a:t>
            </a:r>
            <a:r>
              <a:rPr lang="en-US" altLang="ko-KR" b="1" dirty="0">
                <a:latin typeface="Seravek Light" charset="0"/>
                <a:ea typeface="Seravek Light" charset="0"/>
                <a:cs typeface="Seravek Light" charset="0"/>
              </a:rPr>
              <a:t>statistical inference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:</a:t>
            </a:r>
          </a:p>
          <a:p>
            <a:pPr marL="742950" lvl="1" indent="-285750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How to draw conclusions about a population using only a subset of the population</a:t>
            </a:r>
          </a:p>
          <a:p>
            <a:pPr marL="742950" lvl="1" indent="-285750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How to estimate population parameters and quantify the amount of confidence we can place in them</a:t>
            </a:r>
          </a:p>
          <a:p>
            <a:pPr marL="742950" lvl="1" indent="-285750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How to use this information to make decisions/conclusions</a:t>
            </a:r>
          </a:p>
          <a:p>
            <a:pPr marL="285750" indent="-285750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285750" indent="-285750">
              <a:lnSpc>
                <a:spcPct val="160000"/>
              </a:lnSpc>
              <a:buFont typeface="Arial" charset="0"/>
              <a:buChar char="•"/>
            </a:pPr>
            <a:r>
              <a:rPr lang="en-US" altLang="ko-KR" b="1" dirty="0">
                <a:latin typeface="Seravek Light" charset="0"/>
                <a:ea typeface="Seravek Light" charset="0"/>
                <a:cs typeface="Seravek Light" charset="0"/>
              </a:rPr>
              <a:t>Notation: </a:t>
            </a:r>
          </a:p>
          <a:p>
            <a:pPr marL="742950" lvl="1" indent="-285750">
              <a:lnSpc>
                <a:spcPct val="160000"/>
              </a:lnSpc>
              <a:buFont typeface="Arial" charset="0"/>
              <a:buChar char="•"/>
            </a:pPr>
            <a:r>
              <a:rPr lang="en-US" altLang="ko-KR" b="1" dirty="0">
                <a:latin typeface="Seravek Light" charset="0"/>
                <a:ea typeface="Seravek Light" charset="0"/>
                <a:cs typeface="Seravek Light" charset="0"/>
              </a:rPr>
              <a:t>Population 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- Entire group of items/individuals we want information about</a:t>
            </a:r>
          </a:p>
          <a:p>
            <a:pPr marL="742950" lvl="1" indent="-285750">
              <a:lnSpc>
                <a:spcPct val="160000"/>
              </a:lnSpc>
              <a:buFont typeface="Arial" charset="0"/>
              <a:buChar char="•"/>
            </a:pPr>
            <a:r>
              <a:rPr lang="en-US" altLang="ko-KR" b="1" dirty="0">
                <a:latin typeface="Seravek Light" charset="0"/>
                <a:ea typeface="Seravek Light" charset="0"/>
                <a:cs typeface="Seravek Light" charset="0"/>
              </a:rPr>
              <a:t>Sample 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- The part of the population we actually examine in order to gather information</a:t>
            </a:r>
          </a:p>
          <a:p>
            <a:pPr marL="742950" lvl="1" indent="-285750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A </a:t>
            </a:r>
            <a:r>
              <a:rPr lang="en-US" altLang="ko-KR" b="1" dirty="0">
                <a:latin typeface="Seravek Light" charset="0"/>
                <a:ea typeface="Seravek Light" charset="0"/>
                <a:cs typeface="Seravek Light" charset="0"/>
              </a:rPr>
              <a:t>parameter 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is a number that describes the population.</a:t>
            </a:r>
          </a:p>
          <a:p>
            <a:pPr marL="742950" lvl="1" indent="-285750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A </a:t>
            </a:r>
            <a:r>
              <a:rPr lang="en-US" altLang="ko-KR" b="1" dirty="0">
                <a:latin typeface="Seravek Light" charset="0"/>
                <a:ea typeface="Seravek Light" charset="0"/>
                <a:cs typeface="Seravek Light" charset="0"/>
              </a:rPr>
              <a:t>statistic 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is a number that describes a sample.</a:t>
            </a:r>
          </a:p>
        </p:txBody>
      </p:sp>
    </p:spTree>
    <p:extLst>
      <p:ext uri="{BB962C8B-B14F-4D97-AF65-F5344CB8AC3E}">
        <p14:creationId xmlns:p14="http://schemas.microsoft.com/office/powerpoint/2010/main" val="293178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36175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solidFill>
                  <a:srgbClr val="C00000"/>
                </a:solidFill>
                <a:latin typeface="Seravek" charset="0"/>
                <a:ea typeface="Seravek" charset="0"/>
                <a:cs typeface="Seravek" charset="0"/>
              </a:rPr>
              <a:t>Central Limit Theorem</a:t>
            </a:r>
            <a:endParaRPr lang="ko-KR" altLang="en-US" sz="2800" dirty="0">
              <a:solidFill>
                <a:srgbClr val="C00000"/>
              </a:solidFill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14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4" name="텍스트 상자 13"/>
          <p:cNvSpPr txBox="1"/>
          <p:nvPr/>
        </p:nvSpPr>
        <p:spPr>
          <a:xfrm>
            <a:off x="1140324" y="879451"/>
            <a:ext cx="10040293" cy="133882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Important fact: </a:t>
            </a:r>
            <a:r>
              <a:rPr lang="en-US" altLang="ko-KR" b="1" i="1" dirty="0">
                <a:solidFill>
                  <a:schemeClr val="accent2"/>
                </a:solidFill>
                <a:latin typeface="Seravek Light" charset="0"/>
                <a:ea typeface="Seravek Light" charset="0"/>
                <a:cs typeface="Seravek Light" charset="0"/>
              </a:rPr>
              <a:t>it works regardless of the shape of the population distribution!  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Even if we sample from a skewed or bimodal population...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Example: bimodal distribution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16210" y="2477260"/>
            <a:ext cx="4270317" cy="3852342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60470" y="49637"/>
            <a:ext cx="4646204" cy="676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861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257634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>
                <a:latin typeface="Seravek" charset="0"/>
                <a:ea typeface="Seravek" charset="0"/>
                <a:cs typeface="Seravek" charset="0"/>
              </a:rPr>
              <a:t>Which Normal?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14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텍스트 상자 13"/>
              <p:cNvSpPr txBox="1"/>
              <p:nvPr/>
            </p:nvSpPr>
            <p:spPr>
              <a:xfrm>
                <a:off x="1140324" y="879451"/>
                <a:ext cx="10040293" cy="46869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Again, to use a Normal model to model the sampling distribution, we need two parameters, </a:t>
                </a:r>
                <a:r>
                  <a:rPr lang="en-US" altLang="ko-KR" i="1" dirty="0">
                    <a:latin typeface="Seravek Light" charset="0"/>
                    <a:ea typeface="Seravek Light" charset="0"/>
                    <a:cs typeface="Seravek Light" charset="0"/>
                  </a:rPr>
                  <a:t>mean 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and </a:t>
                </a:r>
                <a:r>
                  <a:rPr lang="en-US" altLang="ko-KR" i="1" dirty="0">
                    <a:latin typeface="Seravek Light" charset="0"/>
                    <a:ea typeface="Seravek Light" charset="0"/>
                    <a:cs typeface="Seravek Light" charset="0"/>
                  </a:rPr>
                  <a:t>standard deviation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.</a:t>
                </a:r>
              </a:p>
              <a:p>
                <a:pPr marL="285750" indent="-285750">
                  <a:lnSpc>
                    <a:spcPct val="150000"/>
                  </a:lnSpc>
                  <a:buFont typeface="Arial" charset="0"/>
                  <a:buChar char="•"/>
                </a:pPr>
                <a:endParaRPr lang="en-US" altLang="ko-KR" sz="1000" dirty="0">
                  <a:latin typeface="Seravek Light" charset="0"/>
                  <a:ea typeface="Seravek Light" charset="0"/>
                  <a:cs typeface="Seravek Light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b="1" dirty="0">
                    <a:latin typeface="Seravek Light" charset="0"/>
                    <a:ea typeface="Seravek Light" charset="0"/>
                    <a:cs typeface="Seravek Light" charset="0"/>
                  </a:rPr>
                  <a:t>Mean: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 the sampling distribution is centered at the population mean, </a:t>
                </a:r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𝜇</m:t>
                    </m:r>
                  </m:oMath>
                </a14:m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.</a:t>
                </a:r>
              </a:p>
              <a:p>
                <a:pPr marL="285750" indent="-285750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b="1" dirty="0">
                    <a:latin typeface="Seravek Light" charset="0"/>
                    <a:ea typeface="Seravek Light" charset="0"/>
                    <a:cs typeface="Seravek Light" charset="0"/>
                  </a:rPr>
                  <a:t>Standard deviation: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 As we saw in the sampling distribution of a proportion, the standard deviation gets smaller as we average more and more samples. </a:t>
                </a:r>
              </a:p>
              <a:p>
                <a:pPr marL="742950" lvl="1" indent="-285750">
                  <a:lnSpc>
                    <a:spcPct val="150000"/>
                  </a:lnSpc>
                  <a:buFont typeface="Wingdings" charset="2"/>
                  <a:buChar char="§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How much smaller? </a:t>
                </a:r>
              </a:p>
              <a:p>
                <a:pPr marL="1200150" lvl="2" indent="-285750">
                  <a:lnSpc>
                    <a:spcPct val="150000"/>
                  </a:lnSpc>
                  <a:buFont typeface="Wingdings" charset="2"/>
                  <a:buChar char="§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Good news: the standard deviation falls as the sample size grows.</a:t>
                </a:r>
              </a:p>
              <a:p>
                <a:pPr marL="1200150" lvl="2" indent="-285750">
                  <a:lnSpc>
                    <a:spcPct val="150000"/>
                  </a:lnSpc>
                  <a:buFont typeface="Wingdings" charset="2"/>
                  <a:buChar char="§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Bad news: it doesn’t drop as fast as we might like. It only goes down by the square root of the sample size.</a:t>
                </a:r>
              </a:p>
              <a:p>
                <a:pPr marL="285750" indent="-285750">
                  <a:lnSpc>
                    <a:spcPct val="150000"/>
                  </a:lnSpc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charset="0"/>
                        <a:ea typeface="Seravek Light" charset="0"/>
                        <a:cs typeface="Seravek Light" charset="0"/>
                      </a:rPr>
                      <m:t>𝑆𝐷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accPr>
                          <m:e>
                            <m:r>
                              <a:rPr lang="en-US" altLang="ko-KR" b="0" i="1" smtClean="0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𝑦</m:t>
                            </m:r>
                          </m:e>
                        </m:acc>
                      </m:e>
                    </m:d>
                    <m:r>
                      <a:rPr lang="en-US" altLang="ko-KR" b="0" i="1" smtClean="0">
                        <a:latin typeface="Cambria Math" charset="0"/>
                        <a:ea typeface="Seravek Light" charset="0"/>
                        <a:cs typeface="Seravek Light" charset="0"/>
                      </a:rPr>
                      <m:t>=</m:t>
                    </m:r>
                    <m:f>
                      <m:fPr>
                        <m:ctrlPr>
                          <a:rPr lang="mr-IN" altLang="ko-KR" b="0" i="1" smtClean="0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fPr>
                      <m:num>
                        <m:r>
                          <a:rPr lang="mr-IN" altLang="ko-KR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𝜎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mr-IN" altLang="ko-KR" b="0" i="1" smtClean="0"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ko-KR" b="0" i="1" smtClean="0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𝑛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, where </a:t>
                </a:r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𝜎</m:t>
                    </m:r>
                  </m:oMath>
                </a14:m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 is the standard deviation of the population.</a:t>
                </a:r>
              </a:p>
            </p:txBody>
          </p:sp>
        </mc:Choice>
        <mc:Fallback xmlns="">
          <p:sp>
            <p:nvSpPr>
              <p:cNvPr id="14" name="텍스트 상자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0324" y="879451"/>
                <a:ext cx="10040293" cy="4686989"/>
              </a:xfrm>
              <a:prstGeom prst="rect">
                <a:avLst/>
              </a:prstGeom>
              <a:blipFill rotWithShape="0">
                <a:blip r:embed="rId6"/>
                <a:stretch>
                  <a:fillRect l="-364" b="-143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93660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 bldLvl="3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381591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Review: Which Normal?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14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텍스트 상자 13"/>
              <p:cNvSpPr txBox="1"/>
              <p:nvPr/>
            </p:nvSpPr>
            <p:spPr>
              <a:xfrm>
                <a:off x="1192279" y="1066488"/>
                <a:ext cx="6538558" cy="415902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Wingdings" charset="2"/>
                  <a:buChar char="v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For categorical data, sample proportion,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i="1" smtClean="0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accPr>
                      <m:e>
                        <m:r>
                          <a:rPr lang="en-US" altLang="ko-KR" b="0" i="1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𝑝</m:t>
                        </m:r>
                      </m:e>
                    </m:acc>
                  </m:oMath>
                </a14:m>
                <a:endParaRPr lang="en-US" altLang="ko-KR" dirty="0">
                  <a:latin typeface="Seravek Light" charset="0"/>
                  <a:ea typeface="Seravek Light" charset="0"/>
                  <a:cs typeface="Seravek Light" charset="0"/>
                </a:endParaRPr>
              </a:p>
              <a:p>
                <a:pPr marL="742950" lvl="2" indent="-285750">
                  <a:buFont typeface="Wingdings" charset="2"/>
                  <a:buChar char="§"/>
                </a:pP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charset="0"/>
                        <a:ea typeface="Seravek Light" charset="0"/>
                        <a:cs typeface="Seravek Light" charset="0"/>
                      </a:rPr>
                      <m:t>𝑀𝑒𝑎𝑛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accPr>
                          <m:e>
                            <m:r>
                              <a:rPr lang="en-US" altLang="ko-KR" b="0" i="1" smtClean="0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𝑝</m:t>
                            </m:r>
                          </m:e>
                        </m:acc>
                      </m:e>
                    </m:d>
                    <m:r>
                      <a:rPr lang="en-US" altLang="ko-KR" b="0" i="1" smtClean="0">
                        <a:latin typeface="Cambria Math" charset="0"/>
                        <a:ea typeface="Seravek Light" charset="0"/>
                        <a:cs typeface="Seravek Light" charset="0"/>
                      </a:rPr>
                      <m:t>=</m:t>
                    </m:r>
                    <m:r>
                      <a:rPr lang="en-US" altLang="ko-KR" b="0" i="1" smtClean="0">
                        <a:latin typeface="Cambria Math" charset="0"/>
                        <a:ea typeface="Seravek Light" charset="0"/>
                        <a:cs typeface="Seravek Light" charset="0"/>
                      </a:rPr>
                      <m:t>𝑝</m:t>
                    </m:r>
                    <m:r>
                      <a:rPr lang="en-US" altLang="ko-KR" b="0" i="1" smtClean="0">
                        <a:latin typeface="Cambria Math" charset="0"/>
                        <a:ea typeface="Seravek Light" charset="0"/>
                        <a:cs typeface="Seravek Light" charset="0"/>
                      </a:rPr>
                      <m:t>, </m:t>
                    </m:r>
                    <m:r>
                      <a:rPr lang="en-US" altLang="ko-KR" b="0" i="1" smtClean="0">
                        <a:latin typeface="Cambria Math" charset="0"/>
                        <a:ea typeface="Seravek Light" charset="0"/>
                        <a:cs typeface="Seravek Light" charset="0"/>
                      </a:rPr>
                      <m:t>𝑆𝐷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accPr>
                          <m:e>
                            <m:r>
                              <a:rPr lang="en-US" altLang="ko-KR" i="1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𝑝</m:t>
                            </m:r>
                          </m:e>
                        </m:acc>
                      </m:e>
                    </m:d>
                    <m:r>
                      <a:rPr lang="en-US" altLang="ko-KR" i="1">
                        <a:latin typeface="Cambria Math" charset="0"/>
                        <a:ea typeface="Seravek Light" charset="0"/>
                        <a:cs typeface="Seravek Light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mr-IN" altLang="ko-KR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fPr>
                          <m:num>
                            <m:r>
                              <a:rPr lang="en-US" altLang="ko-KR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𝑝𝑞</m:t>
                            </m:r>
                          </m:num>
                          <m:den>
                            <m:r>
                              <a:rPr lang="en-US" altLang="ko-KR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𝑛</m:t>
                            </m:r>
                          </m:den>
                        </m:f>
                      </m:e>
                    </m:rad>
                  </m:oMath>
                </a14:m>
                <a:endParaRPr lang="en-US" altLang="ko-KR" dirty="0">
                  <a:latin typeface="Seravek Light" charset="0"/>
                  <a:ea typeface="Seravek Light" charset="0"/>
                  <a:cs typeface="Seravek Light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charset="0"/>
                  <a:buChar char="•"/>
                </a:pPr>
                <a:endParaRPr lang="en-US" altLang="ko-KR" dirty="0">
                  <a:latin typeface="Seravek Light" charset="0"/>
                  <a:ea typeface="Seravek Light" charset="0"/>
                  <a:cs typeface="Seravek Light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charset="2"/>
                  <a:buChar char="v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For quantitative data, sample mean,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ko-KR" i="1" smtClean="0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accPr>
                      <m:e>
                        <m:r>
                          <a:rPr lang="en-US" altLang="ko-KR" b="0" i="1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𝑦</m:t>
                        </m:r>
                      </m:e>
                    </m:acc>
                  </m:oMath>
                </a14:m>
                <a:endParaRPr lang="en-US" altLang="ko-KR" dirty="0">
                  <a:latin typeface="Seravek Light" charset="0"/>
                  <a:ea typeface="Seravek Light" charset="0"/>
                  <a:cs typeface="Seravek Light" charset="0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Wingdings" charset="2"/>
                  <a:buChar char="§"/>
                </a:pPr>
                <a14:m>
                  <m:oMath xmlns:m="http://schemas.openxmlformats.org/officeDocument/2006/math">
                    <m:r>
                      <a:rPr lang="en-US" altLang="ko-KR" i="1">
                        <a:latin typeface="Cambria Math" charset="0"/>
                        <a:ea typeface="Seravek Light" charset="0"/>
                        <a:cs typeface="Seravek Light" charset="0"/>
                      </a:rPr>
                      <m:t>𝑀𝑒𝑎𝑛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accPr>
                          <m:e>
                            <m:r>
                              <a:rPr lang="en-US" altLang="ko-KR" b="0" i="1" smtClean="0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𝑦</m:t>
                            </m:r>
                          </m:e>
                        </m:acc>
                      </m:e>
                    </m:d>
                    <m:r>
                      <a:rPr lang="en-US" altLang="ko-KR" b="0" i="1" smtClean="0">
                        <a:latin typeface="Cambria Math" charset="0"/>
                        <a:ea typeface="Seravek Light" charset="0"/>
                        <a:cs typeface="Seravek Light" charset="0"/>
                      </a:rPr>
                      <m:t>= </m:t>
                    </m:r>
                    <m:r>
                      <a:rPr lang="en-US" altLang="ko-KR" i="1">
                        <a:latin typeface="Cambria Math" charset="0"/>
                        <a:ea typeface="Seravek Light" charset="0"/>
                        <a:cs typeface="Seravek Light" charset="0"/>
                      </a:rPr>
                      <m:t>𝜇</m:t>
                    </m:r>
                    <m:r>
                      <a:rPr lang="en-US" altLang="ko-KR" i="1">
                        <a:latin typeface="Cambria Math" charset="0"/>
                        <a:ea typeface="Seravek Light" charset="0"/>
                        <a:cs typeface="Seravek Light" charset="0"/>
                      </a:rPr>
                      <m:t>, </m:t>
                    </m:r>
                    <m:r>
                      <a:rPr lang="en-US" altLang="ko-KR" i="1">
                        <a:latin typeface="Cambria Math" charset="0"/>
                        <a:ea typeface="Seravek Light" charset="0"/>
                        <a:cs typeface="Seravek Light" charset="0"/>
                      </a:rPr>
                      <m:t>𝑆𝐷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accPr>
                          <m:e>
                            <m:r>
                              <a:rPr lang="en-US" altLang="ko-KR" b="0" i="1" smtClean="0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𝑦</m:t>
                            </m:r>
                          </m:e>
                        </m:acc>
                      </m:e>
                    </m:d>
                    <m:r>
                      <a:rPr lang="en-US" altLang="ko-KR" i="1">
                        <a:latin typeface="Cambria Math" charset="0"/>
                        <a:ea typeface="Seravek Light" charset="0"/>
                        <a:cs typeface="Seravek Light" charset="0"/>
                      </a:rPr>
                      <m:t>=</m:t>
                    </m:r>
                    <m:f>
                      <m:fPr>
                        <m:ctrlPr>
                          <a:rPr lang="mr-IN" altLang="ko-KR" i="1" smtClean="0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fPr>
                      <m:num>
                        <m:r>
                          <a:rPr lang="mr-IN" altLang="ko-KR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𝜎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mr-IN" altLang="ko-KR" i="1" smtClean="0"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ko-KR" b="0" i="1" smtClean="0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𝑛</m:t>
                            </m:r>
                          </m:e>
                        </m:rad>
                      </m:den>
                    </m:f>
                  </m:oMath>
                </a14:m>
                <a:endParaRPr lang="en-US" altLang="ko-KR" dirty="0">
                  <a:latin typeface="Seravek Light" charset="0"/>
                  <a:ea typeface="Seravek Light" charset="0"/>
                  <a:cs typeface="Seravek Light" charset="0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Arial" charset="0"/>
                  <a:buChar char="•"/>
                </a:pPr>
                <a:endParaRPr lang="en-US" altLang="ko-KR" dirty="0">
                  <a:ln>
                    <a:solidFill>
                      <a:sysClr val="windowText" lastClr="000000"/>
                    </a:solidFill>
                  </a:ln>
                  <a:effectLst/>
                  <a:latin typeface="Seravek Light" charset="0"/>
                  <a:ea typeface="Seravek Light" charset="0"/>
                  <a:cs typeface="Seravek Light" charset="0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Arial" charset="0"/>
                  <a:buChar char="•"/>
                </a:pPr>
                <a:endParaRPr lang="en-US" altLang="ko-KR" dirty="0">
                  <a:latin typeface="Seravek Light" charset="0"/>
                  <a:ea typeface="Seravek Light" charset="0"/>
                  <a:cs typeface="Seravek Light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charset="0"/>
                  <a:buChar char="•"/>
                </a:pPr>
                <a:endParaRPr lang="en-US" altLang="ko-KR" dirty="0">
                  <a:latin typeface="Seravek Light" charset="0"/>
                  <a:ea typeface="Seravek Light" charset="0"/>
                  <a:cs typeface="Seravek Light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charset="0"/>
                  <a:buChar char="•"/>
                </a:pPr>
                <a:endParaRPr lang="en-US" altLang="ko-KR" dirty="0">
                  <a:latin typeface="Seravek Light" charset="0"/>
                  <a:ea typeface="Seravek Light" charset="0"/>
                  <a:cs typeface="Seravek Light" charset="0"/>
                </a:endParaRPr>
              </a:p>
            </p:txBody>
          </p:sp>
        </mc:Choice>
        <mc:Fallback xmlns="">
          <p:sp>
            <p:nvSpPr>
              <p:cNvPr id="14" name="텍스트 상자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2279" y="1066488"/>
                <a:ext cx="6538558" cy="4159024"/>
              </a:xfrm>
              <a:prstGeom prst="rect">
                <a:avLst/>
              </a:prstGeom>
              <a:blipFill rotWithShape="0">
                <a:blip r:embed="rId6"/>
                <a:stretch>
                  <a:fillRect l="-65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40209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276152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Let’s summarize: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14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2" name="텍스트 상자 11"/>
          <p:cNvSpPr txBox="1"/>
          <p:nvPr/>
        </p:nvSpPr>
        <p:spPr>
          <a:xfrm>
            <a:off x="1140324" y="879451"/>
            <a:ext cx="10040293" cy="445397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The statistic itself is a </a:t>
            </a:r>
            <a:r>
              <a:rPr lang="en-US" altLang="ko-KR" i="1" dirty="0">
                <a:latin typeface="Seravek Light" charset="0"/>
                <a:ea typeface="Seravek Light" charset="0"/>
                <a:cs typeface="Seravek Light" charset="0"/>
              </a:rPr>
              <a:t>random variable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. </a:t>
            </a:r>
          </a:p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A different random sample would have given a different statistic results. </a:t>
            </a:r>
          </a:p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This sample-to-sample variability is what generates the sampling distribution. </a:t>
            </a:r>
          </a:p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Fortunately, for the mean and the proportion, the </a:t>
            </a:r>
            <a:r>
              <a:rPr lang="en-US" altLang="ko-KR" b="1" dirty="0">
                <a:latin typeface="Seravek Light" charset="0"/>
                <a:ea typeface="Seravek Light" charset="0"/>
                <a:cs typeface="Seravek Light" charset="0"/>
              </a:rPr>
              <a:t>Central Limit Theorem 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tells us that we can model their sampling distribution directly with a Normal model. </a:t>
            </a:r>
          </a:p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0271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276152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Let’s summarize: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14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1588" y="998289"/>
            <a:ext cx="6164090" cy="526819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텍스트 상자 14"/>
              <p:cNvSpPr txBox="1"/>
              <p:nvPr/>
            </p:nvSpPr>
            <p:spPr>
              <a:xfrm>
                <a:off x="6615678" y="1092666"/>
                <a:ext cx="5198131" cy="51226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Population model, that we cannot observe.</a:t>
                </a:r>
              </a:p>
              <a:p>
                <a:pPr marL="285750" indent="-285750">
                  <a:lnSpc>
                    <a:spcPct val="150000"/>
                  </a:lnSpc>
                  <a:buFont typeface="Arial" charset="0"/>
                  <a:buChar char="•"/>
                </a:pPr>
                <a:endParaRPr lang="en-US" altLang="ko-KR" dirty="0">
                  <a:latin typeface="Seravek Light" charset="0"/>
                  <a:ea typeface="Seravek Light" charset="0"/>
                  <a:cs typeface="Seravek Light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We draw one real sample (solid line) of size n and show its histogram and summary statistics. </a:t>
                </a:r>
              </a:p>
              <a:p>
                <a:pPr marL="285750" indent="-285750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We imagine (or simulate) drawing many other samples (dashed lines). </a:t>
                </a:r>
              </a:p>
              <a:p>
                <a:pPr marL="285750" indent="-285750">
                  <a:lnSpc>
                    <a:spcPct val="150000"/>
                  </a:lnSpc>
                  <a:buFont typeface="Arial" charset="0"/>
                  <a:buChar char="•"/>
                </a:pPr>
                <a:endParaRPr lang="en-US" altLang="ko-KR" dirty="0">
                  <a:latin typeface="Seravek Light" charset="0"/>
                  <a:ea typeface="Seravek Light" charset="0"/>
                  <a:cs typeface="Seravek Light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We (imagine) gathering all the means into a histogram.</a:t>
                </a:r>
              </a:p>
              <a:p>
                <a:pPr marL="285750" indent="-285750">
                  <a:lnSpc>
                    <a:spcPct val="150000"/>
                  </a:lnSpc>
                  <a:buFont typeface="Arial" charset="0"/>
                  <a:buChar char="•"/>
                </a:pPr>
                <a:endParaRPr lang="en-US" altLang="ko-KR" dirty="0">
                  <a:latin typeface="Seravek Light" charset="0"/>
                  <a:ea typeface="Seravek Light" charset="0"/>
                  <a:cs typeface="Seravek Light" charset="0"/>
                </a:endParaRPr>
              </a:p>
              <a:p>
                <a:pPr marL="285750" lvl="1" indent="-285750">
                  <a:lnSpc>
                    <a:spcPct val="12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The CLT tells us we can model the shape of this histogram with a Normal model,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charset="0"/>
                        <a:ea typeface="Seravek Light" charset="0"/>
                        <a:cs typeface="Seravek Light" charset="0"/>
                      </a:rPr>
                      <m:t>𝑁</m:t>
                    </m:r>
                    <m:r>
                      <a:rPr lang="en-US" altLang="ko-KR" b="0" i="1" smtClean="0">
                        <a:latin typeface="Cambria Math" charset="0"/>
                        <a:ea typeface="Seravek Light" charset="0"/>
                        <a:cs typeface="Seravek Light" charset="0"/>
                      </a:rPr>
                      <m:t>(</m:t>
                    </m:r>
                    <m:r>
                      <a:rPr lang="en-US" altLang="ko-KR" i="1">
                        <a:latin typeface="Cambria Math" charset="0"/>
                        <a:ea typeface="Seravek Light" charset="0"/>
                        <a:cs typeface="Seravek Light" charset="0"/>
                      </a:rPr>
                      <m:t>𝜇</m:t>
                    </m:r>
                    <m:r>
                      <a:rPr lang="en-US" altLang="ko-KR" b="0" i="1" smtClean="0">
                        <a:latin typeface="Cambria Math" charset="0"/>
                        <a:ea typeface="Seravek Light" charset="0"/>
                        <a:cs typeface="Seravek Light" charset="0"/>
                      </a:rPr>
                      <m:t>,</m:t>
                    </m:r>
                    <m:f>
                      <m:fPr>
                        <m:ctrlPr>
                          <a:rPr lang="mr-IN" altLang="ko-KR" i="1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fPr>
                      <m:num>
                        <m:r>
                          <a:rPr lang="mr-IN" altLang="ko-KR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𝜎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mr-IN" altLang="ko-KR" i="1"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ko-KR" i="1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𝑛</m:t>
                            </m:r>
                          </m:e>
                        </m:rad>
                      </m:den>
                    </m:f>
                    <m:r>
                      <a:rPr lang="en-US" altLang="ko-KR" b="0" i="1" smtClean="0">
                        <a:latin typeface="Cambria Math" charset="0"/>
                        <a:ea typeface="Seravek Light" charset="0"/>
                        <a:cs typeface="Seravek Light" charset="0"/>
                      </a:rPr>
                      <m:t>)</m:t>
                    </m:r>
                  </m:oMath>
                </a14:m>
                <a:endParaRPr lang="en-US" altLang="ko-KR" dirty="0">
                  <a:latin typeface="Seravek Light" charset="0"/>
                  <a:ea typeface="Seravek Light" charset="0"/>
                  <a:cs typeface="Seravek Light" charset="0"/>
                </a:endParaRPr>
              </a:p>
            </p:txBody>
          </p:sp>
        </mc:Choice>
        <mc:Fallback xmlns="">
          <p:sp>
            <p:nvSpPr>
              <p:cNvPr id="15" name="텍스트 상자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5678" y="1092666"/>
                <a:ext cx="5198131" cy="5122621"/>
              </a:xfrm>
              <a:prstGeom prst="rect">
                <a:avLst/>
              </a:prstGeom>
              <a:blipFill>
                <a:blip r:embed="rId7"/>
                <a:stretch>
                  <a:fillRect l="-732" r="-146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직사각형 3"/>
          <p:cNvSpPr/>
          <p:nvPr/>
        </p:nvSpPr>
        <p:spPr>
          <a:xfrm>
            <a:off x="317500" y="876300"/>
            <a:ext cx="6298178" cy="1181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317500" y="2057400"/>
            <a:ext cx="6298178" cy="164022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317500" y="3697622"/>
            <a:ext cx="6298178" cy="115655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317500" y="4878722"/>
            <a:ext cx="6298178" cy="148213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84521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uiExpand="1" build="p"/>
      <p:bldP spid="4" grpId="0" animBg="1"/>
      <p:bldP spid="17" grpId="0" animBg="1"/>
      <p:bldP spid="18" grpId="0" animBg="1"/>
      <p:bldP spid="1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14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1588" y="998289"/>
            <a:ext cx="6164090" cy="526819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텍스트 상자 14"/>
              <p:cNvSpPr txBox="1"/>
              <p:nvPr/>
            </p:nvSpPr>
            <p:spPr>
              <a:xfrm>
                <a:off x="6615678" y="1092666"/>
                <a:ext cx="5198131" cy="51226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Population model, that we cannot observe.</a:t>
                </a:r>
              </a:p>
              <a:p>
                <a:pPr marL="285750" indent="-285750">
                  <a:lnSpc>
                    <a:spcPct val="150000"/>
                  </a:lnSpc>
                  <a:buFont typeface="Arial" charset="0"/>
                  <a:buChar char="•"/>
                </a:pPr>
                <a:endParaRPr lang="en-US" altLang="ko-KR" dirty="0">
                  <a:latin typeface="Seravek Light" charset="0"/>
                  <a:ea typeface="Seravek Light" charset="0"/>
                  <a:cs typeface="Seravek Light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We draw one real sample (solid line) of size n and show its histogram and summary statistics. </a:t>
                </a:r>
              </a:p>
              <a:p>
                <a:pPr marL="285750" indent="-285750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We imagine (or simulate) drawing many other samples (dashed lines). </a:t>
                </a:r>
              </a:p>
              <a:p>
                <a:pPr marL="285750" indent="-285750">
                  <a:lnSpc>
                    <a:spcPct val="150000"/>
                  </a:lnSpc>
                  <a:buFont typeface="Arial" charset="0"/>
                  <a:buChar char="•"/>
                </a:pPr>
                <a:endParaRPr lang="en-US" altLang="ko-KR" dirty="0">
                  <a:latin typeface="Seravek Light" charset="0"/>
                  <a:ea typeface="Seravek Light" charset="0"/>
                  <a:cs typeface="Seravek Light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We (imagine) gathering all the means into a histogram.</a:t>
                </a:r>
              </a:p>
              <a:p>
                <a:pPr marL="285750" indent="-285750">
                  <a:lnSpc>
                    <a:spcPct val="150000"/>
                  </a:lnSpc>
                  <a:buFont typeface="Arial" charset="0"/>
                  <a:buChar char="•"/>
                </a:pPr>
                <a:endParaRPr lang="en-US" altLang="ko-KR" dirty="0">
                  <a:latin typeface="Seravek Light" charset="0"/>
                  <a:ea typeface="Seravek Light" charset="0"/>
                  <a:cs typeface="Seravek Light" charset="0"/>
                </a:endParaRPr>
              </a:p>
              <a:p>
                <a:pPr marL="285750" lvl="1" indent="-285750">
                  <a:lnSpc>
                    <a:spcPct val="12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The CLT tells us we can model the shape of this histogram with a Normal model,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charset="0"/>
                        <a:ea typeface="Seravek Light" charset="0"/>
                        <a:cs typeface="Seravek Light" charset="0"/>
                      </a:rPr>
                      <m:t>𝑁</m:t>
                    </m:r>
                    <m:r>
                      <a:rPr lang="en-US" altLang="ko-KR" b="0" i="1" smtClean="0">
                        <a:latin typeface="Cambria Math" charset="0"/>
                        <a:ea typeface="Seravek Light" charset="0"/>
                        <a:cs typeface="Seravek Light" charset="0"/>
                      </a:rPr>
                      <m:t>(</m:t>
                    </m:r>
                    <m:r>
                      <a:rPr lang="en-US" altLang="ko-KR" i="1">
                        <a:latin typeface="Cambria Math" charset="0"/>
                        <a:ea typeface="Seravek Light" charset="0"/>
                        <a:cs typeface="Seravek Light" charset="0"/>
                      </a:rPr>
                      <m:t>𝜇</m:t>
                    </m:r>
                    <m:r>
                      <a:rPr lang="en-US" altLang="ko-KR" b="0" i="1" smtClean="0">
                        <a:latin typeface="Cambria Math" charset="0"/>
                        <a:ea typeface="Seravek Light" charset="0"/>
                        <a:cs typeface="Seravek Light" charset="0"/>
                      </a:rPr>
                      <m:t>,</m:t>
                    </m:r>
                    <m:f>
                      <m:fPr>
                        <m:ctrlPr>
                          <a:rPr lang="mr-IN" altLang="ko-KR" i="1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fPr>
                      <m:num>
                        <m:r>
                          <a:rPr lang="mr-IN" altLang="ko-KR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𝜎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mr-IN" altLang="ko-KR" i="1"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ko-KR" i="1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𝑛</m:t>
                            </m:r>
                          </m:e>
                        </m:rad>
                      </m:den>
                    </m:f>
                    <m:r>
                      <a:rPr lang="en-US" altLang="ko-KR" b="0" i="1" smtClean="0">
                        <a:latin typeface="Cambria Math" charset="0"/>
                        <a:ea typeface="Seravek Light" charset="0"/>
                        <a:cs typeface="Seravek Light" charset="0"/>
                      </a:rPr>
                      <m:t>)</m:t>
                    </m:r>
                  </m:oMath>
                </a14:m>
                <a:endParaRPr lang="en-US" altLang="ko-KR" dirty="0">
                  <a:latin typeface="Seravek Light" charset="0"/>
                  <a:ea typeface="Seravek Light" charset="0"/>
                  <a:cs typeface="Seravek Light" charset="0"/>
                </a:endParaRPr>
              </a:p>
            </p:txBody>
          </p:sp>
        </mc:Choice>
        <mc:Fallback xmlns="">
          <p:sp>
            <p:nvSpPr>
              <p:cNvPr id="15" name="텍스트 상자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5678" y="1092666"/>
                <a:ext cx="5198131" cy="5122621"/>
              </a:xfrm>
              <a:prstGeom prst="rect">
                <a:avLst/>
              </a:prstGeom>
              <a:blipFill>
                <a:blip r:embed="rId7"/>
                <a:stretch>
                  <a:fillRect l="-732" r="-146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직사각형 12"/>
          <p:cNvSpPr/>
          <p:nvPr/>
        </p:nvSpPr>
        <p:spPr>
          <a:xfrm>
            <a:off x="216491" y="222608"/>
            <a:ext cx="1153713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solidFill>
                  <a:srgbClr val="C00000"/>
                </a:solidFill>
                <a:latin typeface="Seravek" charset="0"/>
                <a:ea typeface="Seravek" charset="0"/>
                <a:cs typeface="Seravek" charset="0"/>
              </a:rPr>
              <a:t>But</a:t>
            </a:r>
            <a:r>
              <a:rPr lang="mr-IN" altLang="ko-KR" sz="2800" dirty="0">
                <a:solidFill>
                  <a:srgbClr val="C00000"/>
                </a:solidFill>
                <a:latin typeface="Seravek" charset="0"/>
                <a:ea typeface="Seravek" charset="0"/>
                <a:cs typeface="Seravek" charset="0"/>
              </a:rPr>
              <a:t>…</a:t>
            </a:r>
            <a:r>
              <a:rPr lang="en-US" altLang="ko-KR" sz="2800" dirty="0">
                <a:solidFill>
                  <a:srgbClr val="C00000"/>
                </a:solidFill>
                <a:latin typeface="Seravek" charset="0"/>
                <a:ea typeface="Seravek" charset="0"/>
                <a:cs typeface="Seravek" charset="0"/>
              </a:rPr>
              <a:t> can we actually know the mean and SD of the sampling distribution?</a:t>
            </a:r>
            <a:endParaRPr lang="ko-KR" altLang="en-US" sz="2800" dirty="0">
              <a:solidFill>
                <a:srgbClr val="C00000"/>
              </a:solidFill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6504709" y="1097890"/>
            <a:ext cx="5579266" cy="5068988"/>
          </a:xfrm>
          <a:prstGeom prst="rect">
            <a:avLst/>
          </a:prstGeom>
          <a:solidFill>
            <a:srgbClr val="FFFFFF">
              <a:alpha val="8117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6984195" y="2744825"/>
            <a:ext cx="4867294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i="1" dirty="0">
                <a:solidFill>
                  <a:schemeClr val="accent2"/>
                </a:solidFill>
                <a:latin typeface="Seravek Light" charset="0"/>
                <a:ea typeface="Seravek Light" charset="0"/>
                <a:cs typeface="Seravek Light" charset="0"/>
              </a:rPr>
              <a:t>No.. Then, what should we do? </a:t>
            </a:r>
          </a:p>
          <a:p>
            <a:endParaRPr lang="en-US" altLang="ko-KR" sz="2800" i="1" dirty="0">
              <a:solidFill>
                <a:schemeClr val="accent2"/>
              </a:solidFill>
              <a:latin typeface="Seravek Light" charset="0"/>
              <a:ea typeface="Seravek Light" charset="0"/>
              <a:cs typeface="Seravek Light" charset="0"/>
            </a:endParaRPr>
          </a:p>
          <a:p>
            <a:r>
              <a:rPr lang="en-US" altLang="ko-KR" sz="2400" i="1" dirty="0">
                <a:latin typeface="Seravek Light" charset="0"/>
                <a:ea typeface="Seravek Light" charset="0"/>
                <a:cs typeface="Seravek Light" charset="0"/>
              </a:rPr>
              <a:t>To be continued</a:t>
            </a:r>
            <a:r>
              <a:rPr lang="mr-IN" altLang="ko-KR" sz="2400" i="1" dirty="0">
                <a:latin typeface="Seravek Light" charset="0"/>
                <a:ea typeface="Seravek Light" charset="0"/>
                <a:cs typeface="Seravek Light" charset="0"/>
              </a:rPr>
              <a:t>…</a:t>
            </a:r>
            <a:endParaRPr lang="ko-KR" altLang="en-US" sz="2400" i="1" dirty="0">
              <a:latin typeface="Seravek Light" charset="0"/>
              <a:ea typeface="Seravek Light" charset="0"/>
              <a:cs typeface="Seravek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344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17582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Key Points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텍스트 상자 13"/>
              <p:cNvSpPr txBox="1"/>
              <p:nvPr/>
            </p:nvSpPr>
            <p:spPr>
              <a:xfrm>
                <a:off x="1140325" y="879451"/>
                <a:ext cx="9189924" cy="52914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60000"/>
                  </a:lnSpc>
                </a:pPr>
                <a:r>
                  <a:rPr lang="en-US" altLang="ko-KR" b="1" dirty="0">
                    <a:solidFill>
                      <a:srgbClr val="002060"/>
                    </a:solidFill>
                    <a:latin typeface="Seravek Light" charset="0"/>
                    <a:ea typeface="Seravek Light" charset="0"/>
                    <a:cs typeface="Seravek Light" charset="0"/>
                  </a:rPr>
                  <a:t>Chapter 18: Sampling Distribution Models</a:t>
                </a:r>
              </a:p>
              <a:p>
                <a:pPr marL="314325" indent="-314325">
                  <a:lnSpc>
                    <a:spcPct val="16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A parameter is a number that describes the population.</a:t>
                </a:r>
              </a:p>
              <a:p>
                <a:pPr marL="314325" indent="-314325">
                  <a:lnSpc>
                    <a:spcPct val="16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A statistic is a number that describes a sample.</a:t>
                </a:r>
              </a:p>
              <a:p>
                <a:pPr marL="314325" indent="-314325">
                  <a:lnSpc>
                    <a:spcPct val="16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The sampling distribution of a statistic is the distribution of its value in all possible samples of the same size from the same population. </a:t>
                </a:r>
              </a:p>
              <a:p>
                <a:pPr marL="314325" lvl="1" indent="-314325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b="1" dirty="0">
                    <a:latin typeface="Seravek Light" charset="0"/>
                    <a:ea typeface="Seravek Light" charset="0"/>
                    <a:cs typeface="Seravek Light" charset="0"/>
                  </a:rPr>
                  <a:t>Central Limit Theorem: 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The mean of a random sample is a random variable whose sampling distribution can be approximated by a Normal model. The larger the sample, the better the approximation will be. </a:t>
                </a:r>
              </a:p>
              <a:p>
                <a:pPr marL="314325" lvl="1" indent="-314325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This works no matter what the original data’s distribution is. </a:t>
                </a:r>
              </a:p>
              <a:p>
                <a:pPr marL="314325" lvl="1" indent="-314325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The sampling distribution of a proportion can be modeled with a Normal model,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charset="0"/>
                        <a:ea typeface="Seravek Light" charset="0"/>
                        <a:cs typeface="Seravek Light" charset="0"/>
                      </a:rPr>
                      <m:t>𝑁</m:t>
                    </m:r>
                    <m:r>
                      <a:rPr lang="en-US" altLang="ko-KR" i="1">
                        <a:latin typeface="Cambria Math" charset="0"/>
                        <a:ea typeface="Seravek Light" charset="0"/>
                        <a:cs typeface="Seravek Light" charset="0"/>
                      </a:rPr>
                      <m:t>(</m:t>
                    </m:r>
                    <m:r>
                      <a:rPr lang="en-US" altLang="ko-KR" i="1">
                        <a:latin typeface="Cambria Math" charset="0"/>
                        <a:ea typeface="Seravek Light" charset="0"/>
                        <a:cs typeface="Seravek Light" charset="0"/>
                      </a:rPr>
                      <m:t>𝑝</m:t>
                    </m:r>
                    <m:r>
                      <a:rPr lang="en-US" altLang="ko-KR" i="1">
                        <a:latin typeface="Cambria Math" charset="0"/>
                        <a:ea typeface="Seravek Light" charset="0"/>
                        <a:cs typeface="Seravek Light" charset="0"/>
                      </a:rPr>
                      <m:t>,</m:t>
                    </m:r>
                    <m:rad>
                      <m:radPr>
                        <m:degHide m:val="on"/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mr-IN" altLang="ko-KR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fPr>
                          <m:num>
                            <m:r>
                              <a:rPr lang="en-US" altLang="ko-KR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𝑝𝑞</m:t>
                            </m:r>
                          </m:num>
                          <m:den>
                            <m:r>
                              <a:rPr lang="en-US" altLang="ko-KR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𝑛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)</a:t>
                </a:r>
              </a:p>
              <a:p>
                <a:pPr marL="285750" lvl="1" indent="-285750">
                  <a:lnSpc>
                    <a:spcPct val="12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The sampling distribution of a mean can be modeled with a Normal model,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charset="0"/>
                        <a:ea typeface="Seravek Light" charset="0"/>
                        <a:cs typeface="Seravek Light" charset="0"/>
                      </a:rPr>
                      <m:t>𝑁</m:t>
                    </m:r>
                    <m:r>
                      <a:rPr lang="en-US" altLang="ko-KR" i="1">
                        <a:latin typeface="Cambria Math" charset="0"/>
                        <a:ea typeface="Seravek Light" charset="0"/>
                        <a:cs typeface="Seravek Light" charset="0"/>
                      </a:rPr>
                      <m:t>(</m:t>
                    </m:r>
                    <m:r>
                      <a:rPr lang="en-US" altLang="ko-KR" i="1">
                        <a:latin typeface="Cambria Math" charset="0"/>
                        <a:ea typeface="Seravek Light" charset="0"/>
                        <a:cs typeface="Seravek Light" charset="0"/>
                      </a:rPr>
                      <m:t>𝜇</m:t>
                    </m:r>
                    <m:r>
                      <a:rPr lang="en-US" altLang="ko-KR" i="1">
                        <a:latin typeface="Cambria Math" charset="0"/>
                        <a:ea typeface="Seravek Light" charset="0"/>
                        <a:cs typeface="Seravek Light" charset="0"/>
                      </a:rPr>
                      <m:t>,</m:t>
                    </m:r>
                    <m:f>
                      <m:fPr>
                        <m:ctrlPr>
                          <a:rPr lang="mr-IN" altLang="ko-KR" i="1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fPr>
                      <m:num>
                        <m:r>
                          <a:rPr lang="mr-IN" altLang="ko-KR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𝜎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mr-IN" altLang="ko-KR" i="1"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ko-KR" i="1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𝑛</m:t>
                            </m:r>
                          </m:e>
                        </m:rad>
                      </m:den>
                    </m:f>
                    <m:r>
                      <a:rPr lang="en-US" altLang="ko-KR" i="1">
                        <a:latin typeface="Cambria Math" charset="0"/>
                        <a:ea typeface="Seravek Light" charset="0"/>
                        <a:cs typeface="Seravek Light" charset="0"/>
                      </a:rPr>
                      <m:t>)</m:t>
                    </m:r>
                  </m:oMath>
                </a14:m>
                <a:endParaRPr lang="en-US" altLang="ko-KR" dirty="0">
                  <a:latin typeface="Seravek Light" charset="0"/>
                  <a:ea typeface="Seravek Light" charset="0"/>
                  <a:cs typeface="Seravek Light" charset="0"/>
                </a:endParaRPr>
              </a:p>
            </p:txBody>
          </p:sp>
        </mc:Choice>
        <mc:Fallback xmlns="">
          <p:sp>
            <p:nvSpPr>
              <p:cNvPr id="14" name="텍스트 상자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0325" y="879451"/>
                <a:ext cx="9189924" cy="5291449"/>
              </a:xfrm>
              <a:prstGeom prst="rect">
                <a:avLst/>
              </a:prstGeom>
              <a:blipFill>
                <a:blip r:embed="rId6"/>
                <a:stretch>
                  <a:fillRect l="-55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직사각형 15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14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45121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331417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Statistical inference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14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6" name="텍스트 상자 15"/>
          <p:cNvSpPr txBox="1"/>
          <p:nvPr/>
        </p:nvSpPr>
        <p:spPr>
          <a:xfrm>
            <a:off x="923749" y="1004090"/>
            <a:ext cx="10506251" cy="1865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60000"/>
              </a:lnSpc>
              <a:buFont typeface="Arial" charset="0"/>
              <a:buChar char="•"/>
            </a:pPr>
            <a:r>
              <a:rPr lang="en-US" altLang="ko-KR" b="1" dirty="0">
                <a:latin typeface="Seravek Light" charset="0"/>
                <a:ea typeface="Seravek Light" charset="0"/>
                <a:cs typeface="Seravek Light" charset="0"/>
              </a:rPr>
              <a:t>Parameter and statistic</a:t>
            </a:r>
          </a:p>
          <a:p>
            <a:pPr marL="742950" lvl="1" indent="-285750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A </a:t>
            </a:r>
            <a:r>
              <a:rPr lang="en-US" altLang="ko-KR" b="1" dirty="0">
                <a:latin typeface="Seravek Light" charset="0"/>
                <a:ea typeface="Seravek Light" charset="0"/>
                <a:cs typeface="Seravek Light" charset="0"/>
              </a:rPr>
              <a:t>parameter 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is a fixed number, but we do not know its actual value.</a:t>
            </a:r>
          </a:p>
          <a:p>
            <a:pPr marL="742950" lvl="1" indent="-285750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The value of a </a:t>
            </a:r>
            <a:r>
              <a:rPr lang="en-US" altLang="ko-KR" b="1" dirty="0">
                <a:latin typeface="Seravek Light" charset="0"/>
                <a:ea typeface="Seravek Light" charset="0"/>
                <a:cs typeface="Seravek Light" charset="0"/>
              </a:rPr>
              <a:t>statistic 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is known after we take a sample, but it can vary from sample to sample.  </a:t>
            </a:r>
          </a:p>
          <a:p>
            <a:pPr marL="742950" lvl="1" indent="-285750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We often use a </a:t>
            </a:r>
            <a:r>
              <a:rPr lang="en-US" altLang="ko-KR" b="1" dirty="0">
                <a:latin typeface="Seravek Light" charset="0"/>
                <a:ea typeface="Seravek Light" charset="0"/>
                <a:cs typeface="Seravek Light" charset="0"/>
              </a:rPr>
              <a:t>statistic 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to </a:t>
            </a:r>
            <a:r>
              <a:rPr lang="en-US" altLang="ko-KR" b="1" i="1" dirty="0">
                <a:latin typeface="Seravek Light" charset="0"/>
                <a:ea typeface="Seravek Light" charset="0"/>
                <a:cs typeface="Seravek Light" charset="0"/>
              </a:rPr>
              <a:t>estimate 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an unknown population </a:t>
            </a:r>
            <a:r>
              <a:rPr lang="en-US" altLang="ko-KR" b="1" dirty="0">
                <a:latin typeface="Seravek Light" charset="0"/>
                <a:ea typeface="Seravek Light" charset="0"/>
                <a:cs typeface="Seravek Light" charset="0"/>
              </a:rPr>
              <a:t>parameter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. 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5355ABBD-0B98-1A47-AAA8-22AC53776268}"/>
              </a:ext>
            </a:extLst>
          </p:cNvPr>
          <p:cNvGrpSpPr/>
          <p:nvPr/>
        </p:nvGrpSpPr>
        <p:grpSpPr>
          <a:xfrm>
            <a:off x="1746885" y="3098959"/>
            <a:ext cx="8698230" cy="3087237"/>
            <a:chOff x="1746885" y="3098959"/>
            <a:chExt cx="8698230" cy="3087237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746885" y="3098959"/>
              <a:ext cx="8698230" cy="3087237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D20C8F-B134-2945-9B2F-4142EAABD18F}"/>
                </a:ext>
              </a:extLst>
            </p:cNvPr>
            <p:cNvSpPr/>
            <p:nvPr/>
          </p:nvSpPr>
          <p:spPr>
            <a:xfrm>
              <a:off x="9426298" y="3215742"/>
              <a:ext cx="995996" cy="1227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750237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uild="p" bldLvl="2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331417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Statistical inference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14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6" name="텍스트 상자 15"/>
          <p:cNvSpPr txBox="1"/>
          <p:nvPr/>
        </p:nvSpPr>
        <p:spPr>
          <a:xfrm>
            <a:off x="923749" y="1004090"/>
            <a:ext cx="10506251" cy="49675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60000"/>
              </a:lnSpc>
              <a:buFont typeface="Arial" charset="0"/>
              <a:buChar char="•"/>
            </a:pPr>
            <a:r>
              <a:rPr lang="en-US" altLang="ko-KR" b="1" dirty="0">
                <a:latin typeface="Seravek Light" charset="0"/>
                <a:ea typeface="Seravek Light" charset="0"/>
                <a:cs typeface="Seravek Light" charset="0"/>
              </a:rPr>
              <a:t>Parameter and statistic</a:t>
            </a:r>
          </a:p>
          <a:p>
            <a:pPr marL="742950" lvl="1" indent="-285750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A </a:t>
            </a:r>
            <a:r>
              <a:rPr lang="en-US" altLang="ko-KR" b="1" dirty="0">
                <a:latin typeface="Seravek Light" charset="0"/>
                <a:ea typeface="Seravek Light" charset="0"/>
                <a:cs typeface="Seravek Light" charset="0"/>
              </a:rPr>
              <a:t>parameter 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is a fixed number, but we do not know its actual value.</a:t>
            </a:r>
          </a:p>
          <a:p>
            <a:pPr marL="742950" lvl="1" indent="-285750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The value of a </a:t>
            </a:r>
            <a:r>
              <a:rPr lang="en-US" altLang="ko-KR" b="1" dirty="0">
                <a:latin typeface="Seravek Light" charset="0"/>
                <a:ea typeface="Seravek Light" charset="0"/>
                <a:cs typeface="Seravek Light" charset="0"/>
              </a:rPr>
              <a:t>statistic 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is known after we take a sample, but it can vary from sample to sample.  </a:t>
            </a:r>
          </a:p>
          <a:p>
            <a:pPr marL="742950" lvl="1" indent="-285750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We often use a </a:t>
            </a:r>
            <a:r>
              <a:rPr lang="en-US" altLang="ko-KR" b="1" dirty="0">
                <a:latin typeface="Seravek Light" charset="0"/>
                <a:ea typeface="Seravek Light" charset="0"/>
                <a:cs typeface="Seravek Light" charset="0"/>
              </a:rPr>
              <a:t>statistic 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to </a:t>
            </a:r>
            <a:r>
              <a:rPr lang="en-US" altLang="ko-KR" b="1" i="1" dirty="0">
                <a:latin typeface="Seravek Light" charset="0"/>
                <a:ea typeface="Seravek Light" charset="0"/>
                <a:cs typeface="Seravek Light" charset="0"/>
              </a:rPr>
              <a:t>estimate 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an unknown population </a:t>
            </a:r>
            <a:r>
              <a:rPr lang="en-US" altLang="ko-KR" b="1" dirty="0">
                <a:latin typeface="Seravek Light" charset="0"/>
                <a:ea typeface="Seravek Light" charset="0"/>
                <a:cs typeface="Seravek Light" charset="0"/>
              </a:rPr>
              <a:t>parameter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. </a:t>
            </a:r>
          </a:p>
          <a:p>
            <a:pPr marL="285750" indent="-285750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285750" indent="-285750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Statistical inference of </a:t>
            </a:r>
            <a:r>
              <a:rPr lang="en-US" altLang="ko-KR" b="1" dirty="0">
                <a:latin typeface="Seravek Light" charset="0"/>
                <a:ea typeface="Seravek Light" charset="0"/>
                <a:cs typeface="Seravek Light" charset="0"/>
              </a:rPr>
              <a:t>proportion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 and </a:t>
            </a:r>
            <a:r>
              <a:rPr lang="en-US" altLang="ko-KR" b="1" dirty="0">
                <a:latin typeface="Seravek Light" charset="0"/>
                <a:ea typeface="Seravek Light" charset="0"/>
                <a:cs typeface="Seravek Light" charset="0"/>
              </a:rPr>
              <a:t>mean</a:t>
            </a:r>
          </a:p>
          <a:p>
            <a:pPr marL="742950" lvl="1" indent="-285750">
              <a:lnSpc>
                <a:spcPct val="160000"/>
              </a:lnSpc>
              <a:buFont typeface="Arial" charset="0"/>
              <a:buChar char="•"/>
            </a:pPr>
            <a:r>
              <a:rPr lang="en-US" altLang="ko-KR" b="1" dirty="0">
                <a:latin typeface="Seravek Light" charset="0"/>
                <a:ea typeface="Seravek Light" charset="0"/>
                <a:cs typeface="Seravek Light" charset="0"/>
              </a:rPr>
              <a:t>Statistical inference 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draws conclusions about a population on the basis of data from a sample. </a:t>
            </a:r>
          </a:p>
          <a:p>
            <a:pPr marL="742950" lvl="1" indent="-285750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It also provides us with a statement of how much </a:t>
            </a:r>
            <a:r>
              <a:rPr lang="en-US" altLang="ko-KR" b="1" dirty="0">
                <a:latin typeface="Seravek Light" charset="0"/>
                <a:ea typeface="Seravek Light" charset="0"/>
                <a:cs typeface="Seravek Light" charset="0"/>
              </a:rPr>
              <a:t>confidence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 we can place in our conclusions.</a:t>
            </a:r>
          </a:p>
          <a:p>
            <a:pPr marL="742950" lvl="1" indent="-285750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We are in particular interested in what </a:t>
            </a:r>
            <a:r>
              <a:rPr lang="en-US" altLang="ko-KR" b="1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proportion</a:t>
            </a:r>
            <a:r>
              <a:rPr lang="en-US" altLang="ko-KR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 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of the population has a certain opinion or trait, as well as the </a:t>
            </a:r>
            <a:r>
              <a:rPr lang="en-US" altLang="ko-KR" b="1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mean</a:t>
            </a:r>
            <a:r>
              <a:rPr lang="en-US" altLang="ko-KR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 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value a certain variable takes in the population.</a:t>
            </a:r>
          </a:p>
          <a:p>
            <a:pPr marL="285750" indent="-285750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1716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uiExpand="1" build="p" bldLvl="2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588975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Sampling distribution of a proportion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14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텍스트 상자 15"/>
              <p:cNvSpPr txBox="1"/>
              <p:nvPr/>
            </p:nvSpPr>
            <p:spPr>
              <a:xfrm>
                <a:off x="923749" y="1004090"/>
                <a:ext cx="10506251" cy="40384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6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What proportion of Korean residents support the current President? (approval rating </a:t>
                </a:r>
                <a:r>
                  <a:rPr lang="ko-KR" altLang="en-US" dirty="0">
                    <a:latin typeface="Apple SD Gothic Neo" charset="-127"/>
                    <a:ea typeface="Apple SD Gothic Neo" charset="-127"/>
                    <a:cs typeface="Apple SD Gothic Neo" charset="-127"/>
                  </a:rPr>
                  <a:t>지지율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)</a:t>
                </a:r>
              </a:p>
              <a:p>
                <a:pPr marL="742950" lvl="1" indent="-285750">
                  <a:lnSpc>
                    <a:spcPct val="16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Randomly sample 1000 people and ask them if they support the current President (remember? simple random sampling)</a:t>
                </a:r>
              </a:p>
              <a:p>
                <a:pPr marL="742950" lvl="1" indent="-285750">
                  <a:lnSpc>
                    <a:spcPct val="16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Let’s say you found 690 (i.e., 69%) of 1000 people showed supports. </a:t>
                </a:r>
              </a:p>
              <a:p>
                <a:pPr marL="742950" lvl="1" indent="-285750">
                  <a:lnSpc>
                    <a:spcPct val="160000"/>
                  </a:lnSpc>
                  <a:buFont typeface="Arial" charset="0"/>
                  <a:buChar char="•"/>
                </a:pPr>
                <a:endParaRPr lang="en-US" altLang="ko-KR" dirty="0">
                  <a:latin typeface="Seravek Light" charset="0"/>
                  <a:ea typeface="Seravek Light" charset="0"/>
                  <a:cs typeface="Seravek Light" charset="0"/>
                </a:endParaRPr>
              </a:p>
              <a:p>
                <a:pPr marL="742950" lvl="1" indent="-285750">
                  <a:lnSpc>
                    <a:spcPct val="16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The </a:t>
                </a:r>
                <a:r>
                  <a:rPr lang="en-US" altLang="ko-KR" dirty="0">
                    <a:solidFill>
                      <a:srgbClr val="C00000"/>
                    </a:solidFill>
                    <a:latin typeface="Seravek Light" charset="0"/>
                    <a:ea typeface="Seravek Light" charset="0"/>
                    <a:cs typeface="Seravek Light" charset="0"/>
                  </a:rPr>
                  <a:t>proportion of the population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 is denoted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charset="0"/>
                        <a:ea typeface="Seravek Light" charset="0"/>
                        <a:cs typeface="Seravek Light" charset="0"/>
                      </a:rPr>
                      <m:t>𝑝</m:t>
                    </m:r>
                  </m:oMath>
                </a14:m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 (Parameter).</a:t>
                </a:r>
              </a:p>
              <a:p>
                <a:pPr marL="742950" lvl="1" indent="-285750">
                  <a:lnSpc>
                    <a:spcPct val="16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The </a:t>
                </a:r>
                <a:r>
                  <a:rPr lang="en-US" altLang="ko-KR" dirty="0">
                    <a:solidFill>
                      <a:srgbClr val="C00000"/>
                    </a:solidFill>
                    <a:latin typeface="Seravek Light" charset="0"/>
                    <a:ea typeface="Seravek Light" charset="0"/>
                    <a:cs typeface="Seravek Light" charset="0"/>
                  </a:rPr>
                  <a:t>proportion of the sample 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is written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i="1" smtClean="0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accPr>
                      <m:e>
                        <m:r>
                          <a:rPr lang="en-US" altLang="ko-KR" b="0" i="1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𝑝</m:t>
                        </m:r>
                      </m:e>
                    </m:acc>
                  </m:oMath>
                </a14:m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 (Statistic).</a:t>
                </a:r>
              </a:p>
              <a:p>
                <a:pPr marL="742950" lvl="1" indent="-285750">
                  <a:lnSpc>
                    <a:spcPct val="16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The number 690 is the </a:t>
                </a:r>
                <a:r>
                  <a:rPr lang="en-US" altLang="ko-KR" dirty="0">
                    <a:solidFill>
                      <a:srgbClr val="C00000"/>
                    </a:solidFill>
                    <a:latin typeface="Seravek Light" charset="0"/>
                    <a:ea typeface="Seravek Light" charset="0"/>
                    <a:cs typeface="Seravek Light" charset="0"/>
                  </a:rPr>
                  <a:t>count 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(Statistic).</a:t>
                </a:r>
              </a:p>
              <a:p>
                <a:pPr marL="742950" lvl="1" indent="-285750">
                  <a:lnSpc>
                    <a:spcPct val="160000"/>
                  </a:lnSpc>
                  <a:buFont typeface="Arial" charset="0"/>
                  <a:buChar char="•"/>
                </a:pPr>
                <a:endParaRPr lang="en-US" altLang="ko-KR" dirty="0">
                  <a:latin typeface="Seravek Light" charset="0"/>
                  <a:ea typeface="Seravek Light" charset="0"/>
                  <a:cs typeface="Seravek Light" charset="0"/>
                </a:endParaRPr>
              </a:p>
            </p:txBody>
          </p:sp>
        </mc:Choice>
        <mc:Fallback xmlns="">
          <p:sp>
            <p:nvSpPr>
              <p:cNvPr id="16" name="텍스트 상자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749" y="1004090"/>
                <a:ext cx="10506251" cy="4038478"/>
              </a:xfrm>
              <a:prstGeom prst="rect">
                <a:avLst/>
              </a:prstGeom>
              <a:blipFill rotWithShape="0">
                <a:blip r:embed="rId6"/>
                <a:stretch>
                  <a:fillRect l="-40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31560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uiExpand="1" build="p" bldLvl="2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588975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Sampling distribution of a proportion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14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텍스트 상자 15"/>
              <p:cNvSpPr txBox="1"/>
              <p:nvPr/>
            </p:nvSpPr>
            <p:spPr>
              <a:xfrm>
                <a:off x="923749" y="1004090"/>
                <a:ext cx="10506251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60000"/>
                  </a:lnSpc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charset="0"/>
                        <a:ea typeface="Seravek Light" charset="0"/>
                        <a:cs typeface="Seravek Light" charset="0"/>
                      </a:rPr>
                      <m:t>𝑝</m:t>
                    </m:r>
                  </m:oMath>
                </a14:m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 is unknown, but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i="1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accPr>
                      <m:e>
                        <m:r>
                          <a:rPr lang="en-US" altLang="ko-KR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𝑝</m:t>
                        </m:r>
                      </m:e>
                    </m:acc>
                    <m:r>
                      <a:rPr lang="en-US" altLang="ko-KR" b="0" i="1" smtClean="0">
                        <a:latin typeface="Cambria Math" charset="0"/>
                        <a:ea typeface="Seravek Light" charset="0"/>
                        <a:cs typeface="Seravek Light" charset="0"/>
                      </a:rPr>
                      <m:t>=0.69</m:t>
                    </m:r>
                  </m:oMath>
                </a14:m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. </a:t>
                </a:r>
              </a:p>
              <a:p>
                <a:pPr marL="285750" indent="-285750">
                  <a:lnSpc>
                    <a:spcPct val="16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We can use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i="1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accPr>
                      <m:e>
                        <m:r>
                          <a:rPr lang="en-US" altLang="ko-KR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𝑝</m:t>
                        </m:r>
                      </m:e>
                    </m:acc>
                  </m:oMath>
                </a14:m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 to estimate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charset="0"/>
                        <a:ea typeface="Seravek Light" charset="0"/>
                        <a:cs typeface="Seravek Light" charset="0"/>
                      </a:rPr>
                      <m:t>𝑝</m:t>
                    </m:r>
                  </m:oMath>
                </a14:m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.</a:t>
                </a:r>
              </a:p>
              <a:p>
                <a:pPr marL="285750" lvl="1" indent="-285750">
                  <a:lnSpc>
                    <a:spcPct val="16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But the other survey could show 0.72, and the other survey may show 0.68, etc.</a:t>
                </a:r>
              </a:p>
              <a:p>
                <a:pPr marL="285750" lvl="1" indent="-285750">
                  <a:lnSpc>
                    <a:spcPct val="16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Let’s simulate the whole Korean population (51.25M).</a:t>
                </a:r>
              </a:p>
              <a:p>
                <a:pPr marL="285750" indent="-285750">
                  <a:lnSpc>
                    <a:spcPct val="160000"/>
                  </a:lnSpc>
                  <a:buFont typeface="Arial" charset="0"/>
                  <a:buChar char="•"/>
                </a:pPr>
                <a:endParaRPr lang="en-US" altLang="ko-KR" dirty="0">
                  <a:latin typeface="Seravek Light" charset="0"/>
                  <a:ea typeface="Seravek Light" charset="0"/>
                  <a:cs typeface="Seravek Light" charset="0"/>
                </a:endParaRPr>
              </a:p>
            </p:txBody>
          </p:sp>
        </mc:Choice>
        <mc:Fallback xmlns="">
          <p:sp>
            <p:nvSpPr>
              <p:cNvPr id="16" name="텍스트 상자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749" y="1004090"/>
                <a:ext cx="10506251" cy="2308324"/>
              </a:xfrm>
              <a:prstGeom prst="rect">
                <a:avLst/>
              </a:prstGeom>
              <a:blipFill rotWithShape="0">
                <a:blip r:embed="rId6"/>
                <a:stretch>
                  <a:fillRect l="-40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7"/>
          <a:srcRect b="69844"/>
          <a:stretch/>
        </p:blipFill>
        <p:spPr>
          <a:xfrm>
            <a:off x="1651689" y="2956705"/>
            <a:ext cx="8751165" cy="1013479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7"/>
          <a:srcRect t="30156" b="51067"/>
          <a:stretch/>
        </p:blipFill>
        <p:spPr>
          <a:xfrm>
            <a:off x="1651689" y="3970184"/>
            <a:ext cx="8751165" cy="631076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7"/>
          <a:srcRect t="49197"/>
          <a:stretch/>
        </p:blipFill>
        <p:spPr>
          <a:xfrm>
            <a:off x="1651689" y="4610125"/>
            <a:ext cx="8751165" cy="1707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04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uiExpand="1" build="p" bldLvl="2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588975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Sampling distribution of a proportion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14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13119" y="1031068"/>
            <a:ext cx="6099859" cy="637712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6108" y="1031068"/>
            <a:ext cx="5266032" cy="5246600"/>
          </a:xfrm>
          <a:prstGeom prst="rect">
            <a:avLst/>
          </a:prstGeom>
        </p:spPr>
      </p:pic>
      <p:sp>
        <p:nvSpPr>
          <p:cNvPr id="19" name="텍스트 상자 18"/>
          <p:cNvSpPr txBox="1"/>
          <p:nvPr/>
        </p:nvSpPr>
        <p:spPr>
          <a:xfrm>
            <a:off x="5821679" y="2511722"/>
            <a:ext cx="5619751" cy="1865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This is a “</a:t>
            </a:r>
            <a:r>
              <a:rPr lang="en-US" altLang="ko-KR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sampling distribution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”.</a:t>
            </a:r>
          </a:p>
          <a:p>
            <a:pPr marL="285750" indent="-285750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This is different from the </a:t>
            </a:r>
            <a:r>
              <a:rPr lang="en-US" altLang="ko-KR" dirty="0">
                <a:solidFill>
                  <a:schemeClr val="accent2"/>
                </a:solidFill>
                <a:latin typeface="Seravek Light" charset="0"/>
                <a:ea typeface="Seravek Light" charset="0"/>
                <a:cs typeface="Seravek Light" charset="0"/>
              </a:rPr>
              <a:t>sample distribution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, which refers to the distribution of the sample, a display of the actual data.</a:t>
            </a:r>
          </a:p>
        </p:txBody>
      </p:sp>
    </p:spTree>
    <p:extLst>
      <p:ext uri="{BB962C8B-B14F-4D97-AF65-F5344CB8AC3E}">
        <p14:creationId xmlns:p14="http://schemas.microsoft.com/office/powerpoint/2010/main" val="604771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588975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Sampling distribution of a proportion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14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3" name="텍스트 상자 12"/>
          <p:cNvSpPr txBox="1"/>
          <p:nvPr/>
        </p:nvSpPr>
        <p:spPr>
          <a:xfrm>
            <a:off x="923749" y="831092"/>
            <a:ext cx="10506251" cy="5540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60000"/>
              </a:lnSpc>
              <a:spcAft>
                <a:spcPts val="800"/>
              </a:spcAft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In practice, we only sample the population once. However, we want to understand what would happen if we sampled the population </a:t>
            </a:r>
            <a:r>
              <a:rPr lang="en-US" altLang="ko-KR" i="1" dirty="0">
                <a:latin typeface="Seravek Light" charset="0"/>
                <a:ea typeface="Seravek Light" charset="0"/>
                <a:cs typeface="Seravek Light" charset="0"/>
              </a:rPr>
              <a:t>repeatedly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.</a:t>
            </a:r>
          </a:p>
          <a:p>
            <a:pPr marL="285750" indent="-285750">
              <a:lnSpc>
                <a:spcPct val="160000"/>
              </a:lnSpc>
              <a:spcAft>
                <a:spcPts val="800"/>
              </a:spcAft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We want to know what </a:t>
            </a:r>
            <a:r>
              <a:rPr lang="en-US" altLang="ko-KR" b="1" dirty="0">
                <a:latin typeface="Seravek Light" charset="0"/>
                <a:ea typeface="Seravek Light" charset="0"/>
                <a:cs typeface="Seravek Light" charset="0"/>
              </a:rPr>
              <a:t>values 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the statistic can take and how often it takes them, i.e. we want to know the distribution of the statistic.</a:t>
            </a:r>
          </a:p>
          <a:p>
            <a:pPr marL="285750" indent="-285750">
              <a:lnSpc>
                <a:spcPct val="160000"/>
              </a:lnSpc>
              <a:spcAft>
                <a:spcPts val="800"/>
              </a:spcAft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This will give us an indication of how well a statistic estimates a parameter.</a:t>
            </a:r>
          </a:p>
          <a:p>
            <a:pPr marL="285750" indent="-285750">
              <a:lnSpc>
                <a:spcPct val="160000"/>
              </a:lnSpc>
              <a:spcAft>
                <a:spcPts val="800"/>
              </a:spcAft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285750" indent="-285750">
              <a:lnSpc>
                <a:spcPct val="160000"/>
              </a:lnSpc>
              <a:spcAft>
                <a:spcPts val="800"/>
              </a:spcAft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The </a:t>
            </a:r>
            <a:r>
              <a:rPr lang="en-US" altLang="ko-KR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sampling distribution 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of a statistic is the distribution of its value in all possible samples of the same size from the same population. </a:t>
            </a:r>
          </a:p>
          <a:p>
            <a:pPr marL="285750" indent="-285750">
              <a:lnSpc>
                <a:spcPct val="160000"/>
              </a:lnSpc>
              <a:spcAft>
                <a:spcPts val="800"/>
              </a:spcAft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We use </a:t>
            </a:r>
            <a:r>
              <a:rPr lang="en-US" altLang="ko-KR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mathematical models 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(e.g. the normal model) to understand the sampling distribution.</a:t>
            </a:r>
          </a:p>
          <a:p>
            <a:pPr marL="285750" indent="-285750">
              <a:lnSpc>
                <a:spcPct val="160000"/>
              </a:lnSpc>
              <a:spcAft>
                <a:spcPts val="800"/>
              </a:spcAft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We say a statistic (used to estimate a parameter) is </a:t>
            </a:r>
            <a:r>
              <a:rPr lang="en-US" altLang="ko-KR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unbiased 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when the mean of its sampling distribution is equal to the true value of the parameter.  </a:t>
            </a:r>
          </a:p>
        </p:txBody>
      </p:sp>
    </p:spTree>
    <p:extLst>
      <p:ext uri="{BB962C8B-B14F-4D97-AF65-F5344CB8AC3E}">
        <p14:creationId xmlns:p14="http://schemas.microsoft.com/office/powerpoint/2010/main" val="282121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827662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Sampling distribution of a proportion: Normal model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14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텍스트 상자 12"/>
              <p:cNvSpPr txBox="1"/>
              <p:nvPr/>
            </p:nvSpPr>
            <p:spPr>
              <a:xfrm>
                <a:off x="923749" y="954662"/>
                <a:ext cx="10506251" cy="49502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60000"/>
                  </a:lnSpc>
                  <a:spcAft>
                    <a:spcPts val="1200"/>
                  </a:spcAft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To use a Normal model to model the sampling distribution, we need two parameters, </a:t>
                </a:r>
                <a:r>
                  <a:rPr lang="en-US" altLang="ko-KR" i="1" dirty="0">
                    <a:latin typeface="Seravek Light" charset="0"/>
                    <a:ea typeface="Seravek Light" charset="0"/>
                    <a:cs typeface="Seravek Light" charset="0"/>
                  </a:rPr>
                  <a:t>mean 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and </a:t>
                </a:r>
                <a:r>
                  <a:rPr lang="en-US" altLang="ko-KR" i="1" dirty="0">
                    <a:latin typeface="Seravek Light" charset="0"/>
                    <a:ea typeface="Seravek Light" charset="0"/>
                    <a:cs typeface="Seravek Light" charset="0"/>
                  </a:rPr>
                  <a:t>standard deviation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.</a:t>
                </a:r>
              </a:p>
              <a:p>
                <a:pPr marL="285750" indent="-285750">
                  <a:lnSpc>
                    <a:spcPct val="160000"/>
                  </a:lnSpc>
                  <a:spcAft>
                    <a:spcPts val="1200"/>
                  </a:spcAft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In the simulation, we know the mean, </a:t>
                </a:r>
                <a:r>
                  <a:rPr lang="en-US" altLang="ko-KR" i="1" dirty="0">
                    <a:latin typeface="Seravek Light" charset="0"/>
                    <a:ea typeface="Seravek Light" charset="0"/>
                    <a:cs typeface="Seravek Light" charset="0"/>
                  </a:rPr>
                  <a:t>p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, but we cannot know the standard deviation until we do simulation. How can we know the standard deviation mathematically? </a:t>
                </a:r>
              </a:p>
              <a:p>
                <a:pPr marL="285750" indent="-285750">
                  <a:lnSpc>
                    <a:spcPct val="160000"/>
                  </a:lnSpc>
                  <a:spcAft>
                    <a:spcPts val="1200"/>
                  </a:spcAft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From the Binomial model, we know the standard deviation of the </a:t>
                </a:r>
                <a:r>
                  <a:rPr lang="en-US" altLang="ko-KR" i="1" dirty="0">
                    <a:solidFill>
                      <a:srgbClr val="C00000"/>
                    </a:solidFill>
                    <a:latin typeface="Seravek Light" charset="0"/>
                    <a:ea typeface="Seravek Light" charset="0"/>
                    <a:cs typeface="Seravek Light" charset="0"/>
                  </a:rPr>
                  <a:t>number 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of an outcome (e.g., success) is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altLang="ko-KR" i="1" smtClean="0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radPr>
                      <m:deg/>
                      <m:e>
                        <m:r>
                          <a:rPr lang="en-US" altLang="ko-KR" b="0" i="1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𝑛𝑝𝑞</m:t>
                        </m:r>
                      </m:e>
                    </m:rad>
                  </m:oMath>
                </a14:m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, and here, we want to know the standard deviation for the </a:t>
                </a:r>
                <a:r>
                  <a:rPr lang="en-US" altLang="ko-KR" i="1" dirty="0">
                    <a:solidFill>
                      <a:srgbClr val="C00000"/>
                    </a:solidFill>
                    <a:latin typeface="Seravek Light" charset="0"/>
                    <a:ea typeface="Seravek Light" charset="0"/>
                    <a:cs typeface="Seravek Light" charset="0"/>
                  </a:rPr>
                  <a:t>proportion 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of the outcome, which should be the value divided by </a:t>
                </a:r>
                <a:r>
                  <a:rPr lang="en-US" altLang="ko-KR" i="1" dirty="0">
                    <a:latin typeface="Seravek Light" charset="0"/>
                    <a:ea typeface="Seravek Light" charset="0"/>
                    <a:cs typeface="Seravek Light" charset="0"/>
                  </a:rPr>
                  <a:t>n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.</a:t>
                </a:r>
              </a:p>
              <a:p>
                <a:pPr marL="742950" lvl="1" indent="-285750">
                  <a:spcAft>
                    <a:spcPts val="1200"/>
                  </a:spcAft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𝜎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altLang="ko-KR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𝑝</m:t>
                            </m:r>
                          </m:e>
                        </m:acc>
                      </m:e>
                    </m:d>
                    <m:r>
                      <a:rPr lang="en-US" altLang="ko-KR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f>
                      <m:fPr>
                        <m:ctrlPr>
                          <a:rPr lang="mr-IN" altLang="ko-KR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mr-IN" altLang="ko-KR" b="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ko-KR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𝑛𝑝𝑞</m:t>
                            </m:r>
                          </m:e>
                        </m:rad>
                      </m:num>
                      <m:den>
                        <m:r>
                          <a:rPr lang="en-US" altLang="ko-KR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</m:den>
                    </m:f>
                    <m:r>
                      <a:rPr lang="en-US" altLang="ko-KR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mr-IN" altLang="ko-KR" b="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fPr>
                          <m:num>
                            <m:r>
                              <a:rPr lang="en-US" altLang="ko-KR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𝑝𝑞</m:t>
                            </m:r>
                          </m:num>
                          <m:den>
                            <m:r>
                              <a:rPr lang="en-US" altLang="ko-KR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𝑛</m:t>
                            </m:r>
                          </m:den>
                        </m:f>
                      </m:e>
                    </m:rad>
                  </m:oMath>
                </a14:m>
                <a:endParaRPr lang="en-US" altLang="ko-KR" dirty="0">
                  <a:latin typeface="Seravek Light" charset="0"/>
                  <a:ea typeface="Seravek Light" charset="0"/>
                  <a:cs typeface="Seravek Light" charset="0"/>
                </a:endParaRPr>
              </a:p>
              <a:p>
                <a:pPr marL="742950" lvl="1" indent="-285750">
                  <a:spcAft>
                    <a:spcPts val="1200"/>
                  </a:spcAft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The sampling distribution of a proportion can be modeled with a Normal model,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charset="0"/>
                        <a:ea typeface="Seravek Light" charset="0"/>
                        <a:cs typeface="Seravek Light" charset="0"/>
                      </a:rPr>
                      <m:t>𝑁</m:t>
                    </m:r>
                    <m:r>
                      <a:rPr lang="en-US" altLang="ko-KR" b="0" i="1" smtClean="0">
                        <a:latin typeface="Cambria Math" charset="0"/>
                        <a:ea typeface="Seravek Light" charset="0"/>
                        <a:cs typeface="Seravek Light" charset="0"/>
                      </a:rPr>
                      <m:t>(</m:t>
                    </m:r>
                    <m:r>
                      <a:rPr lang="en-US" altLang="ko-KR" b="0" i="1" smtClean="0">
                        <a:latin typeface="Cambria Math" charset="0"/>
                        <a:ea typeface="Seravek Light" charset="0"/>
                        <a:cs typeface="Seravek Light" charset="0"/>
                      </a:rPr>
                      <m:t>𝑝</m:t>
                    </m:r>
                    <m:r>
                      <a:rPr lang="en-US" altLang="ko-KR" b="0" i="1" smtClean="0">
                        <a:latin typeface="Cambria Math" charset="0"/>
                        <a:ea typeface="Seravek Light" charset="0"/>
                        <a:cs typeface="Seravek Light" charset="0"/>
                      </a:rPr>
                      <m:t>,</m:t>
                    </m:r>
                    <m:rad>
                      <m:radPr>
                        <m:degHide m:val="on"/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mr-IN" altLang="ko-KR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fPr>
                          <m:num>
                            <m:r>
                              <a:rPr lang="en-US" altLang="ko-KR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𝑝𝑞</m:t>
                            </m:r>
                          </m:num>
                          <m:den>
                            <m:r>
                              <a:rPr lang="en-US" altLang="ko-KR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𝑛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)</a:t>
                </a:r>
              </a:p>
            </p:txBody>
          </p:sp>
        </mc:Choice>
        <mc:Fallback xmlns="">
          <p:sp>
            <p:nvSpPr>
              <p:cNvPr id="13" name="텍스트 상자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749" y="954662"/>
                <a:ext cx="10506251" cy="4950266"/>
              </a:xfrm>
              <a:prstGeom prst="rect">
                <a:avLst/>
              </a:prstGeom>
              <a:blipFill rotWithShape="0">
                <a:blip r:embed="rId6"/>
                <a:stretch>
                  <a:fillRect l="-406" r="-81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01464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uiExpand="1" build="p" bldLvl="2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2710</TotalTime>
  <Words>2285</Words>
  <Application>Microsoft Macintosh PowerPoint</Application>
  <PresentationFormat>와이드스크린</PresentationFormat>
  <Paragraphs>221</Paragraphs>
  <Slides>26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5" baseType="lpstr">
      <vt:lpstr>Apple SD Gothic Neo</vt:lpstr>
      <vt:lpstr>맑은 고딕</vt:lpstr>
      <vt:lpstr>Arial</vt:lpstr>
      <vt:lpstr>Cambria Math</vt:lpstr>
      <vt:lpstr>PT Sans Narrow</vt:lpstr>
      <vt:lpstr>Seravek</vt:lpstr>
      <vt:lpstr>Seravek Light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Choong-wan Woo</dc:creator>
  <cp:lastModifiedBy>우충완</cp:lastModifiedBy>
  <cp:revision>306</cp:revision>
  <dcterms:created xsi:type="dcterms:W3CDTF">2017-08-24T21:55:02Z</dcterms:created>
  <dcterms:modified xsi:type="dcterms:W3CDTF">2023-04-16T16:34:39Z</dcterms:modified>
</cp:coreProperties>
</file>